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F5A865-CA05-4707-AA03-846FE9492AF3}" v="8" dt="2020-11-19T08:07:38.5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6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3EAE28D-B087-4B81-994B-565905E98703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4E3036D0-3686-4426-913E-A69764DE167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4453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AE28D-B087-4B81-994B-565905E98703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036D0-3686-4426-913E-A69764DE1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526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AE28D-B087-4B81-994B-565905E98703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036D0-3686-4426-913E-A69764DE167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639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AE28D-B087-4B81-994B-565905E98703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036D0-3686-4426-913E-A69764DE167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003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AE28D-B087-4B81-994B-565905E98703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036D0-3686-4426-913E-A69764DE1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591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AE28D-B087-4B81-994B-565905E98703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036D0-3686-4426-913E-A69764DE167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477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AE28D-B087-4B81-994B-565905E98703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036D0-3686-4426-913E-A69764DE167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723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AE28D-B087-4B81-994B-565905E98703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036D0-3686-4426-913E-A69764DE167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643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AE28D-B087-4B81-994B-565905E98703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036D0-3686-4426-913E-A69764DE167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534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AE28D-B087-4B81-994B-565905E98703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036D0-3686-4426-913E-A69764DE1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44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AE28D-B087-4B81-994B-565905E98703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036D0-3686-4426-913E-A69764DE167F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176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AE28D-B087-4B81-994B-565905E98703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036D0-3686-4426-913E-A69764DE1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179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AE28D-B087-4B81-994B-565905E98703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036D0-3686-4426-913E-A69764DE167F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685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AE28D-B087-4B81-994B-565905E98703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036D0-3686-4426-913E-A69764DE167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309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AE28D-B087-4B81-994B-565905E98703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036D0-3686-4426-913E-A69764DE1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617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AE28D-B087-4B81-994B-565905E98703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036D0-3686-4426-913E-A69764DE167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5143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AE28D-B087-4B81-994B-565905E98703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036D0-3686-4426-913E-A69764DE1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57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3EAE28D-B087-4B81-994B-565905E98703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E3036D0-3686-4426-913E-A69764DE1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895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45" y="729320"/>
            <a:ext cx="7772400" cy="251460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Музыка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Говарда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Шора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в трилогии </a:t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«Властелин колец»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524" y="94996"/>
            <a:ext cx="7772400" cy="914400"/>
          </a:xfrm>
        </p:spPr>
        <p:txBody>
          <a:bodyPr/>
          <a:lstStyle/>
          <a:p>
            <a:pPr algn="r"/>
            <a:endParaRPr lang="ru-RU" dirty="0"/>
          </a:p>
        </p:txBody>
      </p:sp>
      <p:pic>
        <p:nvPicPr>
          <p:cNvPr id="24578" name="Picture 2" descr="https://pianu.com/wp-content/uploads/2018/11/lord-of-the-rings-tv-show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3140968"/>
            <a:ext cx="6608058" cy="3717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76672"/>
            <a:ext cx="8183880" cy="5706960"/>
          </a:xfrm>
        </p:spPr>
        <p:txBody>
          <a:bodyPr>
            <a:noAutofit/>
          </a:bodyPr>
          <a:lstStyle/>
          <a:p>
            <a:r>
              <a:rPr lang="ru-RU" sz="1800" dirty="0"/>
              <a:t>Как и сам отважный отряд Хранителей</a:t>
            </a:r>
            <a:r>
              <a:rPr lang="ru-RU" sz="2000" b="1" i="1" dirty="0"/>
              <a:t>, тема Братства Кольца </a:t>
            </a:r>
            <a:r>
              <a:rPr lang="ru-RU" sz="1800" dirty="0"/>
              <a:t>сначала собирается по фрагментам в начале первого фильма, а позже - распадается на части. В расширенной версии Братства Кольца она однажды звучит в начале фильма, оттеняя одноимённое название первой серии. Однако в сюжете фильма её первое звучание - в момент, когда </a:t>
            </a:r>
            <a:r>
              <a:rPr lang="ru-RU" sz="1800" dirty="0" err="1"/>
              <a:t>Фродо</a:t>
            </a:r>
            <a:r>
              <a:rPr lang="ru-RU" sz="1800" dirty="0"/>
              <a:t> и Сэм идут по кукурузному полю в Шире: именно этот момент закладывает начало Братству. </a:t>
            </a:r>
          </a:p>
        </p:txBody>
      </p:sp>
      <p:pic>
        <p:nvPicPr>
          <p:cNvPr id="34818" name="Picture 2" descr="https://i.pinimg.com/736x/c6/dc/20/c6dc2008e8c21c8a8723f4b604b09a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450700"/>
            <a:ext cx="4943872" cy="3707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692696"/>
            <a:ext cx="6798736" cy="5317205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Фрагменты добавляются с прибытием каждого нового члена Братства; но только в </a:t>
            </a:r>
            <a:r>
              <a:rPr lang="ru-RU" dirty="0" err="1"/>
              <a:t>Ривенделле</a:t>
            </a:r>
            <a:r>
              <a:rPr lang="ru-RU" dirty="0"/>
              <a:t> эта тема полностью сформировывается. На Совете </a:t>
            </a:r>
            <a:r>
              <a:rPr lang="ru-RU" dirty="0" err="1"/>
              <a:t>Элронда</a:t>
            </a:r>
            <a:r>
              <a:rPr lang="ru-RU" dirty="0"/>
              <a:t>, когда члены будущего Братства предлагают </a:t>
            </a:r>
            <a:r>
              <a:rPr lang="ru-RU" dirty="0" err="1"/>
              <a:t>Фродо</a:t>
            </a:r>
            <a:r>
              <a:rPr lang="ru-RU" dirty="0"/>
              <a:t> свои услуги, тема зарождается в регистре средних струнных и низких медных духовых. Когда же </a:t>
            </a:r>
            <a:r>
              <a:rPr lang="ru-RU" dirty="0" err="1"/>
              <a:t>Элронд</a:t>
            </a:r>
            <a:r>
              <a:rPr lang="ru-RU" dirty="0"/>
              <a:t> объявляет их Братством Кольца, этот мотив полностью преобразуется в героическую тему и звучит в полной оркестровке. Тема Братства, с одной стороны, открытая и отзывчивая, а с другой - твёрдая и решительная. Также интересна гармония темы: мелодия выдержана в миноре, а аккомпанемент - в мажоре. Последнее её героическое звучание - в копях </a:t>
            </a:r>
            <a:r>
              <a:rPr lang="ru-RU" dirty="0" err="1"/>
              <a:t>Мории</a:t>
            </a:r>
            <a:r>
              <a:rPr lang="ru-RU" dirty="0"/>
              <a:t>. После того, как </a:t>
            </a:r>
            <a:r>
              <a:rPr lang="ru-RU" dirty="0" err="1"/>
              <a:t>Гэндальф</a:t>
            </a:r>
            <a:r>
              <a:rPr lang="ru-RU" dirty="0"/>
              <a:t> падает в пропасть, Братство начинает распадаться, и его тема только изредка звучит в героической форме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8680"/>
            <a:ext cx="8136904" cy="3240360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sz="3600" b="1" i="1" dirty="0">
                <a:latin typeface="Constantia" pitchFamily="18" charset="0"/>
                <a:cs typeface="Aparajita" pitchFamily="34" charset="0"/>
              </a:rPr>
              <a:t>Темы </a:t>
            </a:r>
            <a:r>
              <a:rPr lang="ru-RU" sz="3600" b="1" i="1" dirty="0" err="1">
                <a:latin typeface="Constantia" pitchFamily="18" charset="0"/>
                <a:cs typeface="Aparajita" pitchFamily="34" charset="0"/>
              </a:rPr>
              <a:t>Шира</a:t>
            </a:r>
            <a:r>
              <a:rPr lang="ru-RU" sz="3600" b="1" i="1" dirty="0">
                <a:latin typeface="Constantia" pitchFamily="18" charset="0"/>
                <a:cs typeface="Aparajita" pitchFamily="34" charset="0"/>
              </a:rPr>
              <a:t> и </a:t>
            </a:r>
            <a:r>
              <a:rPr lang="ru-RU" sz="3600" b="1" i="1" dirty="0" err="1">
                <a:latin typeface="Constantia" pitchFamily="18" charset="0"/>
                <a:cs typeface="Aparajita" pitchFamily="34" charset="0"/>
              </a:rPr>
              <a:t>хоббитов</a:t>
            </a:r>
            <a:r>
              <a:rPr lang="ru-RU" sz="3600" b="1" i="1" dirty="0">
                <a:latin typeface="Constantia" pitchFamily="18" charset="0"/>
                <a:cs typeface="Aparajita" pitchFamily="34" charset="0"/>
              </a:rPr>
              <a:t> </a:t>
            </a:r>
            <a:r>
              <a:rPr lang="ru-RU" sz="3600" b="1" dirty="0">
                <a:latin typeface="Constantia" pitchFamily="18" charset="0"/>
                <a:cs typeface="Aparajita" pitchFamily="34" charset="0"/>
              </a:rPr>
              <a:t>связаны между собой. Они впервые звучат, когда зритель видит </a:t>
            </a:r>
            <a:r>
              <a:rPr lang="ru-RU" sz="3600" b="1" dirty="0" err="1">
                <a:latin typeface="Constantia" pitchFamily="18" charset="0"/>
                <a:cs typeface="Aparajita" pitchFamily="34" charset="0"/>
              </a:rPr>
              <a:t>Шир</a:t>
            </a:r>
            <a:r>
              <a:rPr lang="ru-RU" sz="3600" b="1" dirty="0">
                <a:latin typeface="Constantia" pitchFamily="18" charset="0"/>
                <a:cs typeface="Aparajita" pitchFamily="34" charset="0"/>
              </a:rPr>
              <a:t>, ведь только при виде обиталища </a:t>
            </a:r>
            <a:r>
              <a:rPr lang="ru-RU" sz="3600" b="1" dirty="0" err="1">
                <a:latin typeface="Constantia" pitchFamily="18" charset="0"/>
                <a:cs typeface="Aparajita" pitchFamily="34" charset="0"/>
              </a:rPr>
              <a:t>хоббитов</a:t>
            </a:r>
            <a:r>
              <a:rPr lang="ru-RU" sz="3600" b="1" dirty="0">
                <a:latin typeface="Constantia" pitchFamily="18" charset="0"/>
                <a:cs typeface="Aparajita" pitchFamily="34" charset="0"/>
              </a:rPr>
              <a:t> можно понять их истинную природу и её детали: еду, питьё, дружбу и уют. Мелодии </a:t>
            </a:r>
            <a:r>
              <a:rPr lang="ru-RU" sz="3600" b="1" dirty="0" err="1">
                <a:latin typeface="Constantia" pitchFamily="18" charset="0"/>
                <a:cs typeface="Aparajita" pitchFamily="34" charset="0"/>
              </a:rPr>
              <a:t>Шира</a:t>
            </a:r>
            <a:r>
              <a:rPr lang="ru-RU" sz="3600" b="1" dirty="0">
                <a:latin typeface="Constantia" pitchFamily="18" charset="0"/>
                <a:cs typeface="Aparajita" pitchFamily="34" charset="0"/>
              </a:rPr>
              <a:t> создают впечатление родного дома; при развитии опасных событий, вершащих судьбы </a:t>
            </a:r>
            <a:r>
              <a:rPr lang="ru-RU" sz="3600" b="1" dirty="0" err="1">
                <a:latin typeface="Constantia" pitchFamily="18" charset="0"/>
                <a:cs typeface="Aparajita" pitchFamily="34" charset="0"/>
              </a:rPr>
              <a:t>Средиземья</a:t>
            </a:r>
            <a:r>
              <a:rPr lang="ru-RU" sz="3600" b="1" dirty="0">
                <a:latin typeface="Constantia" pitchFamily="18" charset="0"/>
                <a:cs typeface="Aparajita" pitchFamily="34" charset="0"/>
              </a:rPr>
              <a:t>, они напоминают о том, что стоит на кону.</a:t>
            </a:r>
          </a:p>
          <a:p>
            <a:pPr algn="just"/>
            <a:r>
              <a:rPr lang="ru-RU" sz="3600" b="1" dirty="0">
                <a:latin typeface="Constantia" pitchFamily="18" charset="0"/>
                <a:cs typeface="Aparajita" pitchFamily="34" charset="0"/>
              </a:rPr>
              <a:t>Задумчиво-мечтательный напев исполняется классическим оркестром и используется в сценах, связанных с воспоминаниями </a:t>
            </a:r>
            <a:r>
              <a:rPr lang="ru-RU" sz="3600" b="1" dirty="0" err="1">
                <a:latin typeface="Constantia" pitchFamily="18" charset="0"/>
                <a:cs typeface="Aparajita" pitchFamily="34" charset="0"/>
              </a:rPr>
              <a:t>хоббитов</a:t>
            </a:r>
            <a:r>
              <a:rPr lang="ru-RU" sz="3600" b="1" dirty="0">
                <a:latin typeface="Constantia" pitchFamily="18" charset="0"/>
                <a:cs typeface="Aparajita" pitchFamily="34" charset="0"/>
              </a:rPr>
              <a:t> о доме. Ведущая мелодия часто исполняется на </a:t>
            </a:r>
            <a:r>
              <a:rPr lang="ru-RU" sz="3600" b="1" dirty="0" err="1">
                <a:latin typeface="Constantia" pitchFamily="18" charset="0"/>
                <a:cs typeface="Aparajita" pitchFamily="34" charset="0"/>
              </a:rPr>
              <a:t>вистле</a:t>
            </a:r>
            <a:r>
              <a:rPr lang="ru-RU" sz="3600" b="1" dirty="0">
                <a:latin typeface="Constantia" pitchFamily="18" charset="0"/>
                <a:cs typeface="Aparajita" pitchFamily="34" charset="0"/>
              </a:rPr>
              <a:t>; иногда же - на кларнете, который придаёт ей меланхоличный настрой.</a:t>
            </a:r>
          </a:p>
          <a:p>
            <a:endParaRPr lang="ru-RU" dirty="0"/>
          </a:p>
        </p:txBody>
      </p:sp>
      <p:pic>
        <p:nvPicPr>
          <p:cNvPr id="33794" name="Picture 2" descr="https://avatars.mds.yandex.net/get-pdb/1342781/97091949-52cf-4aee-b46a-cc36794f9f9c/s1200?webp=fals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3753036"/>
            <a:ext cx="4139952" cy="3104964"/>
          </a:xfrm>
          <a:prstGeom prst="rect">
            <a:avLst/>
          </a:prstGeom>
          <a:noFill/>
        </p:spPr>
      </p:pic>
      <p:pic>
        <p:nvPicPr>
          <p:cNvPr id="33796" name="Picture 4" descr="http://arwen-undomiel.com/images/BTS_Locations/Hobbiton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61048"/>
            <a:ext cx="5753129" cy="2708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333069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Как говорил сам </a:t>
            </a:r>
            <a:r>
              <a:rPr lang="ru-RU" dirty="0" err="1"/>
              <a:t>Говард</a:t>
            </a:r>
            <a:r>
              <a:rPr lang="ru-RU" dirty="0"/>
              <a:t> Шор в одном из своих интервью, «хотя симфония и является современной, я использовал для ее написания музыкальную структуру XIX века, чтобы придать симфонии оттенок историчности. </a:t>
            </a:r>
            <a:r>
              <a:rPr lang="ru-RU" dirty="0" err="1"/>
              <a:t>Средиземье</a:t>
            </a:r>
            <a:r>
              <a:rPr lang="ru-RU" dirty="0"/>
              <a:t> существовало пять - шесть тысяч лет назад. Питер, </a:t>
            </a:r>
            <a:r>
              <a:rPr lang="ru-RU" dirty="0" err="1"/>
              <a:t>Фрэн</a:t>
            </a:r>
            <a:r>
              <a:rPr lang="ru-RU" dirty="0"/>
              <a:t> и я хотели создать ощущение оперы во Властелине Колец и позволить музыке стать эмоциональной основой истории. Развитие и темп этой истории и музыки показывает красоту классической оперы».</a:t>
            </a:r>
          </a:p>
        </p:txBody>
      </p:sp>
      <p:pic>
        <p:nvPicPr>
          <p:cNvPr id="36866" name="Picture 2" descr="https://mediacdns.karnaval.com/media/artist_media/5481/biography_1280x720/photo_5481_0.jpg?v=15041304033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5471319" cy="30776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935562" y="3284984"/>
            <a:ext cx="29306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Музыка имеет свою собственную музыкальную драматургию, а композитор создает новую жанровую форму киномузыки - </a:t>
            </a:r>
            <a:r>
              <a:rPr lang="ru-RU" sz="2000" b="1" u="sng" dirty="0"/>
              <a:t>симфоническое фэнтези</a:t>
            </a:r>
            <a:r>
              <a:rPr lang="ru-RU" sz="2000" b="1" dirty="0"/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778968"/>
          </a:xfrm>
        </p:spPr>
        <p:txBody>
          <a:bodyPr>
            <a:normAutofit/>
          </a:bodyPr>
          <a:lstStyle/>
          <a:p>
            <a:r>
              <a:rPr lang="ru-RU" dirty="0"/>
              <a:t>Суть данного жанрового открытия в том, что с </a:t>
            </a:r>
            <a:r>
              <a:rPr lang="ru-RU" b="1" dirty="0"/>
              <a:t>помощью музыкально-тематического развития и оркестровых приемов Шор передает сложные образные взаимодействия в различных сферах кинематографического действия</a:t>
            </a:r>
            <a:r>
              <a:rPr lang="ru-RU" dirty="0"/>
              <a:t>. Он находит музыкальные эквиваленты всех тех сил, которые участвуют в жизни мира </a:t>
            </a:r>
            <a:r>
              <a:rPr lang="ru-RU" dirty="0" err="1"/>
              <a:t>Средиземья</a:t>
            </a:r>
            <a:r>
              <a:rPr lang="ru-RU" dirty="0"/>
              <a:t>, то есть музыкально воспроизводит этот выдуманный, фантасмагорический мир, создавая собственные музыкально-тембровые символы, музыкально усиливая тот эффект «дополненной реальности», которому подчиняется в целом замысел </a:t>
            </a:r>
            <a:r>
              <a:rPr lang="ru-RU" dirty="0" err="1"/>
              <a:t>кинотрилогии</a:t>
            </a:r>
            <a:r>
              <a:rPr lang="ru-RU" dirty="0"/>
              <a:t> «Властелин колец».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7890" name="Picture 2" descr="https://pianu.com/wp-content/uploads/2018/11/lord-of-the-rings-tv-show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704967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56464" y="476672"/>
            <a:ext cx="4836016" cy="5904656"/>
          </a:xfrm>
        </p:spPr>
        <p:txBody>
          <a:bodyPr>
            <a:noAutofit/>
          </a:bodyPr>
          <a:lstStyle/>
          <a:p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Музыкальное сопровождение Властелина Колец само по себе заслуживает особого внимания.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Саундтрек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к этому фильму не раз был выпущен отдельным альбомом и не раз звучал в залах театров, исполняемый многими оркестрами.</a:t>
            </a:r>
          </a:p>
        </p:txBody>
      </p:sp>
      <p:pic>
        <p:nvPicPr>
          <p:cNvPr id="1026" name="Picture 2" descr="https://kinofishka.3dn.ru/_ld/7/9368947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3860747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17228"/>
            <a:ext cx="8352928" cy="3096344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/>
              <a:t>Для написания музыки к фильмам трилогии в августе 2000 года был приглашён канадский композитор </a:t>
            </a:r>
            <a:r>
              <a:rPr lang="ru-RU" sz="2000" b="1" dirty="0" err="1"/>
              <a:t>Говард</a:t>
            </a:r>
            <a:r>
              <a:rPr lang="ru-RU" sz="2000" b="1" dirty="0"/>
              <a:t> Шор. Он окончил музыкальный колледж Беркли в Бостоне. В начале 70-х был саксофонистом группы </a:t>
            </a:r>
            <a:r>
              <a:rPr lang="ru-RU" sz="2000" b="1" dirty="0" err="1"/>
              <a:t>Lighthouse</a:t>
            </a:r>
            <a:r>
              <a:rPr lang="ru-RU" sz="2000" b="1" dirty="0"/>
              <a:t>, игравшей своеобразный прогрессивный хард-рок. После ухода из группы Шор написал музыку для шоу иллюзиониста Дуга </a:t>
            </a:r>
            <a:r>
              <a:rPr lang="ru-RU" sz="2000" b="1" dirty="0" err="1"/>
              <a:t>Хеннинга</a:t>
            </a:r>
            <a:r>
              <a:rPr lang="ru-RU" sz="2000" b="1" dirty="0"/>
              <a:t> «</a:t>
            </a:r>
            <a:r>
              <a:rPr lang="ru-RU" sz="2000" b="1" dirty="0" err="1"/>
              <a:t>Spellbound</a:t>
            </a:r>
            <a:r>
              <a:rPr lang="ru-RU" sz="2000" b="1" dirty="0"/>
              <a:t>». </a:t>
            </a:r>
          </a:p>
          <a:p>
            <a:pPr algn="just"/>
            <a:r>
              <a:rPr lang="ru-RU" sz="2000" b="1" dirty="0"/>
              <a:t>С 1980 года </a:t>
            </a:r>
            <a:r>
              <a:rPr lang="ru-RU" sz="2000" b="1" dirty="0" err="1"/>
              <a:t>Говард</a:t>
            </a:r>
            <a:r>
              <a:rPr lang="ru-RU" sz="2000" b="1" dirty="0"/>
              <a:t> Шор сосредоточился на карьере композитора. Основной сферой деятельности канадца стали </a:t>
            </a:r>
            <a:r>
              <a:rPr lang="ru-RU" sz="2000" b="1" dirty="0" err="1"/>
              <a:t>саундтреки</a:t>
            </a:r>
            <a:r>
              <a:rPr lang="ru-RU" sz="2000" b="1" dirty="0"/>
              <a:t> к кинофильмам.</a:t>
            </a:r>
          </a:p>
        </p:txBody>
      </p:sp>
      <p:pic>
        <p:nvPicPr>
          <p:cNvPr id="27650" name="Picture 2" descr="https://images.dailyhive.com/20170223220541/Shore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3645024"/>
            <a:ext cx="5472608" cy="3009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562944"/>
          </a:xfrm>
        </p:spPr>
        <p:txBody>
          <a:bodyPr>
            <a:normAutofit/>
          </a:bodyPr>
          <a:lstStyle/>
          <a:p>
            <a:r>
              <a:rPr lang="ru-RU" dirty="0"/>
              <a:t>В музыке </a:t>
            </a:r>
            <a:r>
              <a:rPr lang="ru-RU" dirty="0" err="1"/>
              <a:t>Шора</a:t>
            </a:r>
            <a:r>
              <a:rPr lang="ru-RU" dirty="0"/>
              <a:t> к «Властелину колец» происходит синтез симфонических традиций с более простой по языку популярной музыкой. «Простота высказывания в этой трилогии требовалась еще и потому, что композитор желал подчеркнуть принадлежность описываемого мира к далекой древности», </a:t>
            </a:r>
          </a:p>
          <a:p>
            <a:r>
              <a:rPr lang="ru-RU" dirty="0"/>
              <a:t>   Единством стиля при таком огромном количестве музыкальных образов опус </a:t>
            </a:r>
            <a:r>
              <a:rPr lang="ru-RU" dirty="0" err="1"/>
              <a:t>Шора</a:t>
            </a:r>
            <a:r>
              <a:rPr lang="ru-RU" dirty="0"/>
              <a:t> заметно выделяется среди родственных по масштабам проектов. И, подобно тому, как </a:t>
            </a:r>
            <a:r>
              <a:rPr lang="ru-RU" dirty="0" err="1"/>
              <a:t>Толкину</a:t>
            </a:r>
            <a:r>
              <a:rPr lang="ru-RU" dirty="0"/>
              <a:t> удалось создать многогранный, но с единой концепцией мир, </a:t>
            </a:r>
            <a:r>
              <a:rPr lang="ru-RU" dirty="0" err="1"/>
              <a:t>Шору</a:t>
            </a:r>
            <a:r>
              <a:rPr lang="ru-RU" dirty="0"/>
              <a:t> удалось наделить все образы </a:t>
            </a:r>
            <a:r>
              <a:rPr lang="ru-RU" dirty="0" err="1"/>
              <a:t>Средиземья</a:t>
            </a:r>
            <a:r>
              <a:rPr lang="ru-RU" dirty="0"/>
              <a:t> максимально емкими музыкальными характеристиками при несомненной близости их мелодического и гармонического строя.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576" y="404664"/>
            <a:ext cx="8183880" cy="3042664"/>
          </a:xfrm>
        </p:spPr>
        <p:txBody>
          <a:bodyPr>
            <a:normAutofit/>
          </a:bodyPr>
          <a:lstStyle/>
          <a:p>
            <a:r>
              <a:rPr lang="ru-RU" dirty="0"/>
              <a:t>Для того, чтобы дать </a:t>
            </a:r>
            <a:r>
              <a:rPr lang="ru-RU" dirty="0" err="1"/>
              <a:t>Средиземью</a:t>
            </a:r>
            <a:r>
              <a:rPr lang="ru-RU" dirty="0"/>
              <a:t> совершенно особенное звучание, Шор использовал самые разнообразные инструменты. Помимо классического оркестра он использовал экзотичные и народные инструменты, например, маримбу, мюзет, </a:t>
            </a:r>
            <a:r>
              <a:rPr lang="ru-RU" dirty="0" err="1"/>
              <a:t>дульцимер</a:t>
            </a:r>
            <a:r>
              <a:rPr lang="ru-RU" dirty="0"/>
              <a:t> или </a:t>
            </a:r>
            <a:r>
              <a:rPr lang="ru-RU" dirty="0" err="1"/>
              <a:t>саранги</a:t>
            </a:r>
            <a:r>
              <a:rPr lang="ru-RU" dirty="0"/>
              <a:t>. Если же вслушаться, то можно даже услышать инструменты, которые таковыми не являются: наковальню, железные цепи и стальные пластины, по которым бьют молотком.</a:t>
            </a:r>
          </a:p>
        </p:txBody>
      </p:sp>
      <p:pic>
        <p:nvPicPr>
          <p:cNvPr id="28674" name="Picture 2" descr="http://takayama-ukon.sakura.ne.jp/sblo_files/ukon3/image/marimba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4733744" cy="3024336"/>
          </a:xfrm>
          <a:prstGeom prst="rect">
            <a:avLst/>
          </a:prstGeom>
          <a:noFill/>
        </p:spPr>
      </p:pic>
      <p:pic>
        <p:nvPicPr>
          <p:cNvPr id="28676" name="Picture 4" descr="https://2.bp.blogspot.com/-YGWggkxWlGk/WJFIKdm46FI/AAAAAAAAAQ4/2BRX3L-kEoInabN5mCnWCoLeAaCH1RuNgCLcB/s1600/Courting%2BDulcimer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3573016"/>
            <a:ext cx="3240360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20688"/>
            <a:ext cx="8183880" cy="3042664"/>
          </a:xfrm>
        </p:spPr>
        <p:txBody>
          <a:bodyPr>
            <a:normAutofit/>
          </a:bodyPr>
          <a:lstStyle/>
          <a:p>
            <a:r>
              <a:rPr lang="ru-RU" dirty="0" err="1"/>
              <a:t>Говард</a:t>
            </a:r>
            <a:r>
              <a:rPr lang="ru-RU" dirty="0"/>
              <a:t> Шор не только написал музыку, но и сам оркестровал ее и был дирижером оркестра при звукозаписи. Большая часть музыки к Властелину Колец была записана в студии звукозаписи с лондонским филармоническим оркестром, а часть - в Новой Зеландии с новозеландским симфоническим оркестром. Было записано более 8000 дублей.</a:t>
            </a:r>
          </a:p>
        </p:txBody>
      </p:sp>
      <p:pic>
        <p:nvPicPr>
          <p:cNvPr id="30722" name="Picture 2" descr="https://i1.wp.com/www.henneth-annun.ru/wp-content/uploads/2015/07/soundtrack_rot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924944"/>
            <a:ext cx="5785187" cy="3212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2348880"/>
            <a:ext cx="6798736" cy="3444997"/>
          </a:xfrm>
        </p:spPr>
        <p:txBody>
          <a:bodyPr>
            <a:normAutofit fontScale="92500"/>
          </a:bodyPr>
          <a:lstStyle/>
          <a:p>
            <a:r>
              <a:rPr lang="ru-RU" b="1" i="1" dirty="0"/>
              <a:t>Кольцо Всевластия </a:t>
            </a:r>
            <a:r>
              <a:rPr lang="ru-RU" dirty="0"/>
              <a:t>- центральный элемент сюжета. Его разносторонняя природа выражается тремя темами, часто исполняемых на одних и тех же инструментах. Центральная тема Кольца, История Кольца, впервые звучит в фильме в тот момент, когда на экране появляется заставка. Она выступает в качестве прелюдии. Мелодия плавно идёт вверх и вниз, что выявляет её «дышащую» природу. С одной стороны, эта тема передаёт течение времени, с другой - печаль ввиду безграничного зла Кольца.</a:t>
            </a:r>
          </a:p>
        </p:txBody>
      </p:sp>
      <p:pic>
        <p:nvPicPr>
          <p:cNvPr id="1026" name="Picture 2" descr="https://avatars.mds.yandex.net/get-zen_doc/198938/pub_5c2b5809ea039800abdc8e3e_5c2c165a753ad200a98bfd65/scale_120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562760"/>
            <a:ext cx="2857793" cy="178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4357112" cy="6067000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/>
              <a:t>Тема Соблазна Кольца</a:t>
            </a:r>
            <a:r>
              <a:rPr lang="ru-RU" dirty="0"/>
              <a:t>, исполняемая хором мальчиков-сопрано и оттеняемая рокочущим </a:t>
            </a:r>
            <a:r>
              <a:rPr lang="ru-RU" dirty="0" err="1"/>
              <a:t>бас-барабаном</a:t>
            </a:r>
            <a:r>
              <a:rPr lang="ru-RU" dirty="0"/>
              <a:t>, олицетворяет искушение завладеть Кольцом, которому подвергаются </a:t>
            </a:r>
            <a:r>
              <a:rPr lang="ru-RU" dirty="0" err="1"/>
              <a:t>Боромир</a:t>
            </a:r>
            <a:r>
              <a:rPr lang="ru-RU" dirty="0"/>
              <a:t> и </a:t>
            </a:r>
            <a:r>
              <a:rPr lang="ru-RU" dirty="0" err="1"/>
              <a:t>Арагорн</a:t>
            </a:r>
            <a:r>
              <a:rPr lang="ru-RU" dirty="0"/>
              <a:t>. Эти отдающиеся эхом удары, отмеченные в партитуре </a:t>
            </a:r>
            <a:r>
              <a:rPr lang="ru-RU" dirty="0" err="1"/>
              <a:t>Шора</a:t>
            </a:r>
            <a:r>
              <a:rPr lang="ru-RU" dirty="0"/>
              <a:t> как «тихая, отдалённая тревога», создают основу для первого, исполняемого без слов, проведения темы Соблазна Кольца. Хор мальчиков выражает добрые намерения, которыми Кольцо обольщает своих жертв; с другой стороны это намёк на мальчишескую природу </a:t>
            </a:r>
            <a:r>
              <a:rPr lang="ru-RU" dirty="0" err="1"/>
              <a:t>хоббитов</a:t>
            </a:r>
            <a:r>
              <a:rPr lang="ru-RU" dirty="0"/>
              <a:t>.</a:t>
            </a:r>
          </a:p>
        </p:txBody>
      </p:sp>
      <p:pic>
        <p:nvPicPr>
          <p:cNvPr id="31746" name="Picture 2" descr="http://aktiv.pl/galeria/g/2014020408302121_Wladca_Pierscienia__ciemny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8896" y="1052736"/>
            <a:ext cx="4365104" cy="4365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842864"/>
          </a:xfrm>
        </p:spPr>
        <p:txBody>
          <a:bodyPr>
            <a:normAutofit/>
          </a:bodyPr>
          <a:lstStyle/>
          <a:p>
            <a:r>
              <a:rPr lang="ru-RU" b="1" i="1" dirty="0"/>
              <a:t>Третья тема Кольца</a:t>
            </a:r>
            <a:r>
              <a:rPr lang="ru-RU" dirty="0"/>
              <a:t>, </a:t>
            </a:r>
            <a:r>
              <a:rPr lang="ru-RU" b="1" dirty="0"/>
              <a:t>Зло Кольца</a:t>
            </a:r>
            <a:r>
              <a:rPr lang="ru-RU" dirty="0"/>
              <a:t>, ограничена всего четырьмя нотами, выражающими его неумолимую целеустремлённость. Эта мелодия демонстрирует самые зловещие мотивы, связанные с Кольцом и с </a:t>
            </a:r>
            <a:r>
              <a:rPr lang="ru-RU" dirty="0" err="1"/>
              <a:t>Мордором</a:t>
            </a:r>
            <a:r>
              <a:rPr lang="ru-RU" dirty="0"/>
              <a:t>. У </a:t>
            </a:r>
            <a:r>
              <a:rPr lang="ru-RU" dirty="0" err="1"/>
              <a:t>Толкина</a:t>
            </a:r>
            <a:r>
              <a:rPr lang="ru-RU" dirty="0"/>
              <a:t> зло Кольца и зло </a:t>
            </a:r>
            <a:r>
              <a:rPr lang="ru-RU" dirty="0" err="1"/>
              <a:t>Мордора</a:t>
            </a:r>
            <a:r>
              <a:rPr lang="ru-RU" dirty="0"/>
              <a:t> - одно и то же, так как власть </a:t>
            </a:r>
            <a:r>
              <a:rPr lang="ru-RU" dirty="0" err="1"/>
              <a:t>Саурона</a:t>
            </a:r>
            <a:r>
              <a:rPr lang="ru-RU" dirty="0"/>
              <a:t> неразделимо связана с Кольцом. Тема выдержана в восточном ключе и исполняется на </a:t>
            </a:r>
            <a:r>
              <a:rPr lang="ru-RU" dirty="0" err="1"/>
              <a:t>райте</a:t>
            </a:r>
            <a:r>
              <a:rPr lang="ru-RU" dirty="0"/>
              <a:t> (африканский </a:t>
            </a:r>
            <a:r>
              <a:rPr lang="ru-RU" dirty="0" err="1"/>
              <a:t>двуязычковый</a:t>
            </a:r>
            <a:r>
              <a:rPr lang="ru-RU" dirty="0"/>
              <a:t> инструмент, напоминающий гобой)</a:t>
            </a:r>
          </a:p>
        </p:txBody>
      </p:sp>
      <p:pic>
        <p:nvPicPr>
          <p:cNvPr id="2050" name="Picture 2" descr="https://avatars.mds.yandex.net/get-zen_doc/198938/pub_5c2b5809ea039800abdc8e3e_5c2c165a753ad200a98bfd65/scale_120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1855" y="3645024"/>
            <a:ext cx="3595530" cy="224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robofunny.com/2016/08/10-extraordinary-african-musical-instruments-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3575" y="4056534"/>
            <a:ext cx="3278866" cy="190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835</TotalTime>
  <Words>976</Words>
  <Application>Microsoft Office PowerPoint</Application>
  <PresentationFormat>Экран (4:3)</PresentationFormat>
  <Paragraphs>20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Натуральные материалы</vt:lpstr>
      <vt:lpstr>Музыка Говарда Шора в трилогии  «Властелин колец»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 Говарда Шора в трилогии "Властелин колец"</dc:title>
  <dc:creator>Стас и Маша</dc:creator>
  <cp:lastModifiedBy>Учитель</cp:lastModifiedBy>
  <cp:revision>30</cp:revision>
  <dcterms:created xsi:type="dcterms:W3CDTF">2019-12-03T16:17:21Z</dcterms:created>
  <dcterms:modified xsi:type="dcterms:W3CDTF">2020-11-19T08:08:46Z</dcterms:modified>
</cp:coreProperties>
</file>