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FED6-0CE2-4369-8679-674CFC811F5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1396-7121-4F80-B8C2-814BBF5A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963488"/>
            <a:ext cx="7772400" cy="28083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(1)</a:t>
            </a:r>
            <a:r>
              <a:rPr lang="en-US" sz="2000" b="1" dirty="0" smtClean="0"/>
              <a:t> Teacher </a:t>
            </a:r>
            <a:r>
              <a:rPr lang="en-US" sz="2000" b="1" dirty="0" smtClean="0">
                <a:solidFill>
                  <a:srgbClr val="7030A0"/>
                </a:solidFill>
              </a:rPr>
              <a:t>(</a:t>
            </a:r>
            <a:r>
              <a:rPr lang="ru-RU" sz="2000" b="1" dirty="0" smtClean="0">
                <a:solidFill>
                  <a:srgbClr val="7030A0"/>
                </a:solidFill>
              </a:rPr>
              <a:t>Учитель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  <a:r>
              <a:rPr lang="ru-RU" sz="2000" b="1" dirty="0" smtClean="0"/>
              <a:t>: </a:t>
            </a:r>
            <a:r>
              <a:rPr lang="ru-RU" sz="2000" b="1" dirty="0" err="1" smtClean="0"/>
              <a:t>Кашкарова</a:t>
            </a:r>
            <a:r>
              <a:rPr lang="ru-RU" sz="2000" b="1" dirty="0" smtClean="0"/>
              <a:t> Людмила Валерьевна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English language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Английский язык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6 </a:t>
            </a:r>
            <a:r>
              <a:rPr lang="en-US" b="1" dirty="0" smtClean="0">
                <a:solidFill>
                  <a:schemeClr val="tx1"/>
                </a:solidFill>
              </a:rPr>
              <a:t>form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класс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Prepare a student’s book, a copybook and a pen.</a:t>
            </a:r>
            <a:r>
              <a:rPr lang="ru-RU" b="1" dirty="0" smtClean="0">
                <a:solidFill>
                  <a:srgbClr val="7030A0"/>
                </a:solidFill>
              </a:rPr>
              <a:t>(Подготовьте учебник, тетрадь, ручку)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(10)</a:t>
            </a:r>
            <a:r>
              <a:rPr lang="en-US" b="1" dirty="0" smtClean="0"/>
              <a:t>Open your books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Exercise 20 page 78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11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/>
              <a:t>Exercise 20 page 78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Task </a:t>
            </a:r>
            <a:r>
              <a:rPr lang="en-US" dirty="0"/>
              <a:t>1 – read after the teacher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What winter holidays and festivals in Russia and abroad do you know? Find in this calendar a winter holiday you like and read about it. Then tell your friend about it.</a:t>
            </a:r>
            <a:endParaRPr lang="ru-RU" dirty="0"/>
          </a:p>
          <a:p>
            <a:pPr>
              <a:buNone/>
            </a:pPr>
            <a:r>
              <a:rPr lang="en-US" dirty="0"/>
              <a:t>Winter holidays calendar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12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1 – read after the teacher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December 25</a:t>
            </a:r>
            <a:endParaRPr lang="ru-RU" dirty="0" smtClean="0"/>
          </a:p>
          <a:p>
            <a:r>
              <a:rPr lang="en-US" dirty="0" smtClean="0"/>
              <a:t>United Kingdom, New Zealand, Australia, the USA:</a:t>
            </a:r>
            <a:endParaRPr lang="ru-RU" dirty="0" smtClean="0"/>
          </a:p>
          <a:p>
            <a:r>
              <a:rPr lang="en-US" u="sng" dirty="0" smtClean="0"/>
              <a:t>Christmas Day</a:t>
            </a:r>
            <a:endParaRPr lang="ru-RU" dirty="0" smtClean="0"/>
          </a:p>
          <a:p>
            <a:r>
              <a:rPr lang="en-US" dirty="0" smtClean="0"/>
              <a:t>The Christmas story comes from the Bible. The nativity scene – </a:t>
            </a:r>
            <a:r>
              <a:rPr lang="en-US" u="sng" dirty="0" smtClean="0"/>
              <a:t>the birth of Jesus Christ</a:t>
            </a:r>
            <a:r>
              <a:rPr lang="en-US" dirty="0" smtClean="0"/>
              <a:t> – is very important in a true celebration of Christmas. At Christmas time you can see it in most Christian countries. Christmas is a time for rejoicing, merry-making, giving presents and feasting.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13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1 – read after the teacher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December </a:t>
            </a:r>
            <a:r>
              <a:rPr lang="en-US" b="1" dirty="0"/>
              <a:t>26</a:t>
            </a:r>
            <a:endParaRPr lang="ru-RU" dirty="0"/>
          </a:p>
          <a:p>
            <a:r>
              <a:rPr lang="en-US" dirty="0"/>
              <a:t>United Kingdom, New Zealand and Australia</a:t>
            </a:r>
            <a:endParaRPr lang="ru-RU" dirty="0"/>
          </a:p>
          <a:p>
            <a:r>
              <a:rPr lang="en-US" u="sng" dirty="0"/>
              <a:t>Boxing Day</a:t>
            </a:r>
            <a:endParaRPr lang="ru-RU" dirty="0"/>
          </a:p>
          <a:p>
            <a:r>
              <a:rPr lang="en-US" dirty="0"/>
              <a:t>It’s a public holiday which gives the opportunity to relax after celebrating Christmas.</a:t>
            </a:r>
            <a:endParaRPr lang="ru-RU" dirty="0"/>
          </a:p>
          <a:p>
            <a:r>
              <a:rPr lang="en-US" dirty="0"/>
              <a:t>Traditionally on this day postmen, errand boys and </a:t>
            </a:r>
            <a:r>
              <a:rPr lang="en-US" u="sng" dirty="0"/>
              <a:t>servants of various kinds were given Christmas boxes</a:t>
            </a:r>
            <a:r>
              <a:rPr lang="en-US" dirty="0"/>
              <a:t> with presents and/or money.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14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/>
              <a:t>Exercise 20 page 78 </a:t>
            </a:r>
            <a:br>
              <a:rPr lang="en-US" dirty="0" smtClean="0"/>
            </a:br>
            <a:r>
              <a:rPr lang="en-US" dirty="0" smtClean="0"/>
              <a:t>Task </a:t>
            </a:r>
            <a:r>
              <a:rPr lang="en-US" dirty="0"/>
              <a:t>2 – read and translate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winter holidays and festivals in Russia and abroad do you know? Find in this calendar a winter holiday you like and read about it. Then tell your friend about it.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Winter holidays calendar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15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2 – read and translate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December 25</a:t>
            </a:r>
            <a:endParaRPr lang="ru-RU" dirty="0" smtClean="0"/>
          </a:p>
          <a:p>
            <a:r>
              <a:rPr lang="en-US" dirty="0" smtClean="0"/>
              <a:t>United Kingdom, New Zealand, Australia, the USA:</a:t>
            </a:r>
            <a:endParaRPr lang="ru-RU" dirty="0" smtClean="0"/>
          </a:p>
          <a:p>
            <a:r>
              <a:rPr lang="en-US" u="sng" dirty="0" smtClean="0"/>
              <a:t>Christmas Day</a:t>
            </a:r>
            <a:endParaRPr lang="ru-RU" dirty="0" smtClean="0"/>
          </a:p>
          <a:p>
            <a:r>
              <a:rPr lang="en-US" dirty="0" smtClean="0"/>
              <a:t>The Christmas story comes from the Bible. The nativity scene – </a:t>
            </a:r>
            <a:r>
              <a:rPr lang="en-US" u="sng" dirty="0" smtClean="0"/>
              <a:t>the birth of Jesus Christ</a:t>
            </a:r>
            <a:r>
              <a:rPr lang="en-US" dirty="0" smtClean="0"/>
              <a:t> – is very important in a true celebration of Christmas. At Christmas time you can see it in most Christian countries. Christmas is a time for rejoicing, merry-making, giving presents and feasting.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16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2 – read and translate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December </a:t>
            </a:r>
            <a:r>
              <a:rPr lang="en-US" b="1" dirty="0" smtClean="0"/>
              <a:t>26</a:t>
            </a:r>
            <a:endParaRPr lang="ru-RU" dirty="0" smtClean="0"/>
          </a:p>
          <a:p>
            <a:r>
              <a:rPr lang="en-US" dirty="0" smtClean="0"/>
              <a:t>United Kingdom, New Zealand and Australia</a:t>
            </a:r>
            <a:endParaRPr lang="ru-RU" dirty="0" smtClean="0"/>
          </a:p>
          <a:p>
            <a:r>
              <a:rPr lang="en-US" u="sng" dirty="0" smtClean="0"/>
              <a:t>Boxing Day</a:t>
            </a:r>
            <a:endParaRPr lang="ru-RU" dirty="0" smtClean="0"/>
          </a:p>
          <a:p>
            <a:r>
              <a:rPr lang="en-US" dirty="0" smtClean="0"/>
              <a:t>It’s a public holiday which gives the opportunity to relax after celebrating Christmas.</a:t>
            </a:r>
            <a:endParaRPr lang="ru-RU" dirty="0" smtClean="0"/>
          </a:p>
          <a:p>
            <a:r>
              <a:rPr lang="en-US" dirty="0" smtClean="0"/>
              <a:t>Traditionally on this day postmen, errand boys and </a:t>
            </a:r>
            <a:r>
              <a:rPr lang="en-US" u="sng" dirty="0" smtClean="0"/>
              <a:t>servants of various kinds were given Christmas boxes</a:t>
            </a:r>
            <a:r>
              <a:rPr lang="en-US" dirty="0" smtClean="0"/>
              <a:t> with presents and/or money.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17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/>
              <a:t>Exercise 20 page 78 </a:t>
            </a:r>
            <a:br>
              <a:rPr lang="en-US" dirty="0" smtClean="0"/>
            </a:br>
            <a:r>
              <a:rPr lang="en-US" dirty="0" smtClean="0"/>
              <a:t>Task </a:t>
            </a:r>
            <a:r>
              <a:rPr lang="en-US" dirty="0"/>
              <a:t>3 – back translation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arenR"/>
            </a:pPr>
            <a:r>
              <a:rPr lang="ru-RU" b="1" u="sng" dirty="0" smtClean="0"/>
              <a:t>Я </a:t>
            </a:r>
            <a:r>
              <a:rPr lang="ru-RU" b="1" u="sng" dirty="0"/>
              <a:t>знаю несколько зимних праздников в России и за границей</a:t>
            </a:r>
            <a:r>
              <a:rPr lang="ru-RU" b="1" u="sng" dirty="0" smtClean="0"/>
              <a:t>.</a:t>
            </a:r>
          </a:p>
          <a:p>
            <a:pPr marL="514350" lvl="0" indent="-514350">
              <a:buNone/>
            </a:pPr>
            <a:endParaRPr lang="en-US" b="1" dirty="0" smtClean="0"/>
          </a:p>
          <a:p>
            <a:pPr marL="514350" lvl="0" indent="-514350">
              <a:buNone/>
            </a:pPr>
            <a:r>
              <a:rPr lang="en-US" b="1" dirty="0" smtClean="0"/>
              <a:t>*</a:t>
            </a:r>
            <a:r>
              <a:rPr lang="en-US" b="1" dirty="0"/>
              <a:t>What winter holidays and festivals in Russia and abroad do you know?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Какие зимние праздники в России и за границей ты знаешь?)</a:t>
            </a:r>
          </a:p>
          <a:p>
            <a:pPr marL="514350" lvl="0" indent="-514350">
              <a:buNone/>
            </a:pPr>
            <a:r>
              <a:rPr lang="ru-RU" b="1" dirty="0" smtClean="0"/>
              <a:t>** </a:t>
            </a: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(я)</a:t>
            </a:r>
            <a:endParaRPr lang="en-US" b="1" dirty="0" smtClean="0"/>
          </a:p>
          <a:p>
            <a:pPr marL="514350" lvl="0" indent="-514350">
              <a:buNone/>
            </a:pPr>
            <a:r>
              <a:rPr lang="en-US" b="1" dirty="0" smtClean="0"/>
              <a:t>*** some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(несколько)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ru-RU" sz="2800" b="1" dirty="0" smtClean="0">
                <a:solidFill>
                  <a:srgbClr val="FFC000"/>
                </a:solidFill>
              </a:rPr>
              <a:t>18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r>
              <a:rPr lang="en-US" sz="2800" b="1" dirty="0" smtClean="0">
                <a:solidFill>
                  <a:srgbClr val="7030A0"/>
                </a:solidFill>
              </a:rPr>
              <a:t>Exercise 20 page 78 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Task 3 – back translation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2) </a:t>
            </a:r>
            <a:r>
              <a:rPr lang="ru-RU" b="1" u="sng" dirty="0" smtClean="0"/>
              <a:t>Я </a:t>
            </a:r>
            <a:r>
              <a:rPr lang="ru-RU" b="1" u="sng" dirty="0"/>
              <a:t>могу рассказать друзьям о праздниках и фестивалях в Соединенном Королевстве</a:t>
            </a:r>
            <a:r>
              <a:rPr lang="ru-RU" b="1" u="sng" dirty="0" smtClean="0"/>
              <a:t>.</a:t>
            </a:r>
          </a:p>
          <a:p>
            <a:pPr lvl="0">
              <a:buNone/>
            </a:pPr>
            <a:endParaRPr lang="ru-RU" b="1" u="sng" dirty="0" smtClean="0"/>
          </a:p>
          <a:p>
            <a:pPr>
              <a:buNone/>
            </a:pPr>
            <a:r>
              <a:rPr lang="ru-RU" b="1" dirty="0" smtClean="0"/>
              <a:t>*</a:t>
            </a:r>
            <a:r>
              <a:rPr lang="en-US" b="1" dirty="0"/>
              <a:t>Then tell your friend about it</a:t>
            </a:r>
            <a:r>
              <a:rPr lang="en-US" b="1" dirty="0" smtClean="0"/>
              <a:t>.</a:t>
            </a:r>
            <a:r>
              <a:rPr lang="ru-RU" b="1" dirty="0" smtClean="0">
                <a:solidFill>
                  <a:srgbClr val="7030A0"/>
                </a:solidFill>
              </a:rPr>
              <a:t>(Тогда расскажи своему другу об этом)</a:t>
            </a:r>
            <a:endParaRPr lang="ru-RU" b="1" dirty="0"/>
          </a:p>
          <a:p>
            <a:pPr lvl="0">
              <a:buNone/>
            </a:pPr>
            <a:r>
              <a:rPr lang="ru-RU" b="1" dirty="0" smtClean="0"/>
              <a:t>**</a:t>
            </a:r>
            <a:r>
              <a:rPr lang="en-US" b="1" dirty="0"/>
              <a:t>What winter holidays and festivals in Russia and abroad do you know?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Какие зимние праздники в России и за границей ты знаешь?)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***</a:t>
            </a:r>
            <a:r>
              <a:rPr lang="en-US" b="1" dirty="0"/>
              <a:t>United Kingdom, New Zealand, Australia, the </a:t>
            </a:r>
            <a:r>
              <a:rPr lang="en-US" b="1" dirty="0" smtClean="0"/>
              <a:t>USA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(Соединенное Королевство, США, Австралия)</a:t>
            </a:r>
          </a:p>
          <a:p>
            <a:pPr lvl="0">
              <a:buNone/>
            </a:pPr>
            <a:r>
              <a:rPr lang="ru-RU" b="1" dirty="0" smtClean="0"/>
              <a:t>**** </a:t>
            </a:r>
            <a:r>
              <a:rPr lang="en-US" b="1" dirty="0" smtClean="0"/>
              <a:t>I can </a:t>
            </a:r>
            <a:r>
              <a:rPr lang="ru-RU" b="1" dirty="0" smtClean="0">
                <a:solidFill>
                  <a:srgbClr val="7030A0"/>
                </a:solidFill>
              </a:rPr>
              <a:t>(я могу)</a:t>
            </a:r>
          </a:p>
          <a:p>
            <a:pPr lvl="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1</a:t>
            </a:r>
            <a:r>
              <a:rPr lang="en-US" b="1" dirty="0" smtClean="0">
                <a:solidFill>
                  <a:srgbClr val="FFC000"/>
                </a:solidFill>
              </a:rPr>
              <a:t>9)</a:t>
            </a:r>
            <a:r>
              <a:rPr lang="en-US" dirty="0" smtClean="0">
                <a:solidFill>
                  <a:srgbClr val="7030A0"/>
                </a:solidFill>
              </a:rPr>
              <a:t>Exercise 20 page 78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3 – back translation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u="sng" dirty="0" smtClean="0"/>
              <a:t>3) </a:t>
            </a:r>
            <a:r>
              <a:rPr lang="ru-RU" b="1" u="sng" dirty="0" smtClean="0"/>
              <a:t>Рождество это/(является)  </a:t>
            </a:r>
            <a:r>
              <a:rPr lang="ru-RU" b="1" u="sng" dirty="0"/>
              <a:t>празднование рождения Иисуса Христа</a:t>
            </a:r>
            <a:r>
              <a:rPr lang="ru-RU" b="1" u="sng" dirty="0" smtClean="0"/>
              <a:t>.</a:t>
            </a:r>
          </a:p>
          <a:p>
            <a:pPr lvl="0">
              <a:buNone/>
            </a:pPr>
            <a:endParaRPr lang="ru-RU" b="1" u="sng" dirty="0" smtClean="0"/>
          </a:p>
          <a:p>
            <a:pPr lvl="0">
              <a:buNone/>
            </a:pPr>
            <a:r>
              <a:rPr lang="ru-RU" b="1" dirty="0" smtClean="0"/>
              <a:t>* </a:t>
            </a:r>
            <a:r>
              <a:rPr lang="en-US" b="1" dirty="0"/>
              <a:t>The nativity scene – the birth of Jesus Christ – is very important in a true celebration of Christmas. </a:t>
            </a:r>
            <a:r>
              <a:rPr lang="ru-RU" b="1" dirty="0" smtClean="0">
                <a:solidFill>
                  <a:srgbClr val="7030A0"/>
                </a:solidFill>
              </a:rPr>
              <a:t>(Рождественская сцена – рождение Иисуса Христа – является очень важной в настоящем праздновании Рождества) </a:t>
            </a:r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(2)</a:t>
            </a:r>
            <a:r>
              <a:rPr lang="en-US" b="1" dirty="0" smtClean="0"/>
              <a:t>At the lesson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На уроке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sound of your microphone is off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Звук вашего микрофона выключен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Turn on the sound of your </a:t>
            </a:r>
            <a:r>
              <a:rPr lang="en-US" b="1" dirty="0" err="1" smtClean="0"/>
              <a:t>mic</a:t>
            </a:r>
            <a:r>
              <a:rPr lang="en-US" b="1" dirty="0" smtClean="0"/>
              <a:t> only upon the teacher’s request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Включаем звук микрофона только по просьбе учителя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(2</a:t>
            </a:r>
            <a:r>
              <a:rPr lang="ru-RU" b="1" dirty="0" smtClean="0">
                <a:solidFill>
                  <a:srgbClr val="FFC000"/>
                </a:solidFill>
              </a:rPr>
              <a:t>0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3 – back translation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u="sng" dirty="0" smtClean="0"/>
              <a:t>4) </a:t>
            </a:r>
            <a:r>
              <a:rPr lang="ru-RU" b="1" u="sng" dirty="0" smtClean="0"/>
              <a:t>Люди </a:t>
            </a:r>
            <a:r>
              <a:rPr lang="ru-RU" b="1" u="sng" dirty="0"/>
              <a:t>дарят подарки, радуются и пируют</a:t>
            </a:r>
            <a:r>
              <a:rPr lang="ru-RU" b="1" u="sng" dirty="0" smtClean="0"/>
              <a:t>.</a:t>
            </a:r>
          </a:p>
          <a:p>
            <a:pPr lvl="0"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*</a:t>
            </a:r>
            <a:r>
              <a:rPr lang="en-US" b="1" dirty="0" smtClean="0"/>
              <a:t>Christmas </a:t>
            </a:r>
            <a:r>
              <a:rPr lang="en-US" b="1" dirty="0"/>
              <a:t>is a time for rejoicing, merry-making, giving presents and feasting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(Рождество является временем для радости, </a:t>
            </a:r>
            <a:r>
              <a:rPr lang="ru-RU" b="1" dirty="0" err="1" smtClean="0">
                <a:solidFill>
                  <a:srgbClr val="7030A0"/>
                </a:solidFill>
              </a:rPr>
              <a:t>веселья,вручения</a:t>
            </a:r>
            <a:r>
              <a:rPr lang="ru-RU" b="1" dirty="0" smtClean="0">
                <a:solidFill>
                  <a:srgbClr val="7030A0"/>
                </a:solidFill>
              </a:rPr>
              <a:t> подарков, пира)</a:t>
            </a:r>
          </a:p>
          <a:p>
            <a:pPr>
              <a:buNone/>
            </a:pPr>
            <a:r>
              <a:rPr lang="ru-RU" b="1" dirty="0" smtClean="0"/>
              <a:t>**</a:t>
            </a:r>
            <a:r>
              <a:rPr lang="en-US" b="1" dirty="0"/>
              <a:t> </a:t>
            </a:r>
            <a:r>
              <a:rPr lang="en-US" b="1" dirty="0" smtClean="0"/>
              <a:t>People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люди)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*** Rejoice, give, feast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ru-RU" b="1" dirty="0"/>
          </a:p>
          <a:p>
            <a:pPr lvl="0">
              <a:buNone/>
            </a:pPr>
            <a:endParaRPr lang="ru-RU" dirty="0"/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(2</a:t>
            </a:r>
            <a:r>
              <a:rPr lang="ru-RU" b="1" dirty="0" smtClean="0">
                <a:solidFill>
                  <a:srgbClr val="FFC000"/>
                </a:solidFill>
              </a:rPr>
              <a:t>1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3 – back translation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u="sng" dirty="0" smtClean="0"/>
              <a:t>5) </a:t>
            </a:r>
            <a:r>
              <a:rPr lang="ru-RU" b="1" u="sng" dirty="0" smtClean="0"/>
              <a:t>Я </a:t>
            </a:r>
            <a:r>
              <a:rPr lang="ru-RU" b="1" u="sng" dirty="0"/>
              <a:t>люблю </a:t>
            </a:r>
            <a:r>
              <a:rPr lang="ru-RU" b="1" u="sng" dirty="0" smtClean="0"/>
              <a:t> зимние праздники</a:t>
            </a:r>
            <a:r>
              <a:rPr lang="ru-RU" b="1" u="sng" dirty="0"/>
              <a:t>, потому что это время для </a:t>
            </a:r>
            <a:r>
              <a:rPr lang="ru-RU" b="1" u="sng" dirty="0" smtClean="0"/>
              <a:t>веселья.</a:t>
            </a:r>
            <a:endParaRPr lang="en-US" b="1" u="sng" dirty="0" smtClean="0"/>
          </a:p>
          <a:p>
            <a:pPr lvl="0">
              <a:buNone/>
            </a:pPr>
            <a:endParaRPr lang="ru-RU" b="1" dirty="0"/>
          </a:p>
          <a:p>
            <a:pPr>
              <a:buNone/>
            </a:pPr>
            <a:r>
              <a:rPr lang="en-US" b="1" dirty="0" smtClean="0"/>
              <a:t>*Find </a:t>
            </a:r>
            <a:r>
              <a:rPr lang="en-US" b="1" dirty="0"/>
              <a:t>in this calendar a winter holiday you like and read about it</a:t>
            </a:r>
            <a:r>
              <a:rPr lang="en-US" b="1" dirty="0" smtClean="0"/>
              <a:t>.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Найди в календаре зимний праздник, который тебе нравится и прочитай о нем)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** because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(потому что)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***</a:t>
            </a:r>
            <a:r>
              <a:rPr lang="en-US" b="1" dirty="0"/>
              <a:t> Christmas is a time for rejoicing, merry-making, giving presents and feasting</a:t>
            </a:r>
            <a:r>
              <a:rPr lang="en-US" b="1" dirty="0" smtClean="0"/>
              <a:t>.</a:t>
            </a:r>
            <a:r>
              <a:rPr lang="ru-RU" b="1" dirty="0" smtClean="0">
                <a:solidFill>
                  <a:srgbClr val="7030A0"/>
                </a:solidFill>
              </a:rPr>
              <a:t> (Рождество является временем для радости, веселья, вручения подарков, пира)</a:t>
            </a:r>
            <a:endParaRPr lang="en-US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(2</a:t>
            </a:r>
            <a:r>
              <a:rPr lang="ru-RU" b="1" dirty="0" smtClean="0">
                <a:solidFill>
                  <a:srgbClr val="FFC000"/>
                </a:solidFill>
              </a:rPr>
              <a:t>2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Exercise 20 page 78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Task 3 – back translation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u="sng" dirty="0" smtClean="0"/>
              <a:t>6) </a:t>
            </a:r>
            <a:r>
              <a:rPr lang="ru-RU" b="1" u="sng" dirty="0" smtClean="0"/>
              <a:t>Традиционно </a:t>
            </a:r>
            <a:r>
              <a:rPr lang="ru-RU" b="1" u="sng" dirty="0"/>
              <a:t>детям дают рождественские подарки</a:t>
            </a:r>
            <a:r>
              <a:rPr lang="ru-RU" b="1" u="sng" dirty="0" smtClean="0"/>
              <a:t>.</a:t>
            </a:r>
          </a:p>
          <a:p>
            <a:pPr>
              <a:buNone/>
            </a:pPr>
            <a:r>
              <a:rPr lang="en-US" b="1" dirty="0" smtClean="0"/>
              <a:t>*Traditionally </a:t>
            </a:r>
            <a:r>
              <a:rPr lang="en-US" b="1" dirty="0"/>
              <a:t>on this day postmen, errand boys and servants of various kinds were given Christmas boxes with presents and/or money</a:t>
            </a:r>
            <a:r>
              <a:rPr lang="en-US" b="1" dirty="0" smtClean="0"/>
              <a:t>.</a:t>
            </a:r>
            <a:r>
              <a:rPr lang="ru-RU" b="1" dirty="0" smtClean="0">
                <a:solidFill>
                  <a:srgbClr val="7030A0"/>
                </a:solidFill>
              </a:rPr>
              <a:t> (Традиционно в этот день почтальонам, посыльным и слугам разного вида давали рождественские коробки с подарками и/или деньги)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** Children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дети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/>
              <a:t>*** </a:t>
            </a:r>
            <a:r>
              <a:rPr lang="en-US" b="1" dirty="0" smtClean="0">
                <a:solidFill>
                  <a:srgbClr val="C00000"/>
                </a:solidFill>
              </a:rPr>
              <a:t>was/were</a:t>
            </a:r>
            <a:r>
              <a:rPr lang="en-US" b="1" dirty="0" smtClean="0"/>
              <a:t> – </a:t>
            </a:r>
            <a:r>
              <a:rPr lang="ru-RU" b="1" dirty="0" smtClean="0"/>
              <a:t>прошедшее время 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am/is/are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настоящее время</a:t>
            </a:r>
            <a:endParaRPr lang="ru-RU" b="1" dirty="0"/>
          </a:p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(2</a:t>
            </a:r>
            <a:r>
              <a:rPr lang="ru-RU" b="1" dirty="0" smtClean="0">
                <a:solidFill>
                  <a:srgbClr val="FFC000"/>
                </a:solidFill>
              </a:rPr>
              <a:t>3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The lesson is over.</a:t>
            </a:r>
            <a:endParaRPr lang="ru-RU" dirty="0"/>
          </a:p>
        </p:txBody>
      </p:sp>
      <p:pic>
        <p:nvPicPr>
          <p:cNvPr id="4" name="Содержимое 3" descr="Happy New Years Eve Comic Cartoon • Buttonhea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2008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(3)</a:t>
            </a:r>
            <a:r>
              <a:rPr lang="en-US" sz="3600" b="1" dirty="0" smtClean="0"/>
              <a:t>Greeting and checking the connection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</a:rPr>
              <a:t>Приветствие и проверка связи)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Good morning. Glad to meet you.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Доброе утро. Рада встрече с вами)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How are you?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Как вы?)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Is everything OK with  your sound and your picture.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ли в порядке со звуком и изображением?)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am fine. Everything is OK.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в порядке)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have some problems.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Есть проблемы.)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(4)</a:t>
            </a:r>
            <a:r>
              <a:rPr lang="en-US" sz="3200" b="1" dirty="0" smtClean="0"/>
              <a:t>At the lesson you do class</a:t>
            </a:r>
            <a:r>
              <a:rPr lang="ru-RU" sz="3200" b="1" dirty="0" smtClean="0"/>
              <a:t> </a:t>
            </a:r>
            <a:r>
              <a:rPr lang="en-US" sz="3200" b="1" dirty="0" smtClean="0"/>
              <a:t>work in your copybooks.</a:t>
            </a:r>
            <a:br>
              <a:rPr lang="en-US" sz="3200" b="1" dirty="0" smtClean="0"/>
            </a:br>
            <a:r>
              <a:rPr lang="ru-RU" sz="3200" b="1" dirty="0" smtClean="0">
                <a:solidFill>
                  <a:srgbClr val="7030A0"/>
                </a:solidFill>
              </a:rPr>
              <a:t>(На уроке вы выполняете классную работу в тетрадях)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US" b="1" dirty="0" smtClean="0"/>
              <a:t>Write down in your copybook underlined information.</a:t>
            </a:r>
            <a:r>
              <a:rPr lang="ru-RU" b="1" dirty="0" smtClean="0">
                <a:solidFill>
                  <a:srgbClr val="7030A0"/>
                </a:solidFill>
              </a:rPr>
              <a:t>(записываете в тетради </a:t>
            </a:r>
            <a:r>
              <a:rPr lang="ru-RU" b="1" u="sng" dirty="0" smtClean="0">
                <a:solidFill>
                  <a:srgbClr val="7030A0"/>
                </a:solidFill>
              </a:rPr>
              <a:t>подчеркнутую информацию)</a:t>
            </a:r>
            <a:endParaRPr lang="en-US" b="1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5</a:t>
            </a:r>
            <a:r>
              <a:rPr lang="ru-RU" b="1" dirty="0" smtClean="0">
                <a:solidFill>
                  <a:srgbClr val="FFC000"/>
                </a:solidFill>
              </a:rPr>
              <a:t>) </a:t>
            </a:r>
            <a:r>
              <a:rPr lang="en-US" b="1" dirty="0" smtClean="0"/>
              <a:t>Marks for the class</a:t>
            </a:r>
            <a:r>
              <a:rPr lang="ru-RU" b="1" dirty="0" smtClean="0"/>
              <a:t> </a:t>
            </a:r>
            <a:r>
              <a:rPr lang="en-US" b="1" dirty="0" smtClean="0"/>
              <a:t>work</a:t>
            </a:r>
            <a:r>
              <a:rPr lang="ru-RU" b="1" dirty="0" smtClean="0">
                <a:solidFill>
                  <a:srgbClr val="7030A0"/>
                </a:solidFill>
              </a:rPr>
              <a:t> (оценки за классную работу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mark for the class</a:t>
            </a:r>
            <a:r>
              <a:rPr lang="ru-RU" b="1" dirty="0" smtClean="0"/>
              <a:t> </a:t>
            </a:r>
            <a:r>
              <a:rPr lang="en-US" b="1" dirty="0" smtClean="0"/>
              <a:t>work is optional </a:t>
            </a:r>
            <a:r>
              <a:rPr lang="ru-RU" b="1" dirty="0" smtClean="0"/>
              <a:t>- </a:t>
            </a:r>
            <a:r>
              <a:rPr lang="en-US" b="1" dirty="0" smtClean="0"/>
              <a:t>send the photo of the class</a:t>
            </a:r>
            <a:r>
              <a:rPr lang="ru-RU" b="1" dirty="0" smtClean="0"/>
              <a:t> </a:t>
            </a:r>
            <a:r>
              <a:rPr lang="en-US" b="1" dirty="0" smtClean="0"/>
              <a:t>work to the teacher by mail.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(оценка за классную работу по желанию, отправляем фото работы на почту учителя).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“5” – no mistakes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нет ошибок)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“4” – few mistakes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(мало ошибок)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“3” – many mistakes </a:t>
            </a:r>
            <a:r>
              <a:rPr lang="ru-RU" b="1" dirty="0" smtClean="0">
                <a:solidFill>
                  <a:srgbClr val="7030A0"/>
                </a:solidFill>
              </a:rPr>
              <a:t>(много ошибок)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6</a:t>
            </a:r>
            <a:r>
              <a:rPr lang="ru-RU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Answer our usual questions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Ответьте на наши обычные вопросы)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What is the number of today’s lesson?</a:t>
            </a:r>
          </a:p>
          <a:p>
            <a:pPr>
              <a:buNone/>
            </a:pPr>
            <a:r>
              <a:rPr lang="en-US" b="1" dirty="0" smtClean="0"/>
              <a:t>What day is it today?</a:t>
            </a:r>
          </a:p>
          <a:p>
            <a:pPr>
              <a:buNone/>
            </a:pPr>
            <a:r>
              <a:rPr lang="en-US" b="1" dirty="0" smtClean="0"/>
              <a:t>What date is it today?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en-US" b="1" dirty="0" smtClean="0">
                <a:solidFill>
                  <a:srgbClr val="FFC000"/>
                </a:solidFill>
              </a:rPr>
              <a:t>7</a:t>
            </a:r>
            <a:r>
              <a:rPr lang="ru-RU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Open your copybooks and write down. </a:t>
            </a:r>
            <a:r>
              <a:rPr lang="ru-RU" b="1" dirty="0" smtClean="0">
                <a:solidFill>
                  <a:srgbClr val="7030A0"/>
                </a:solidFill>
              </a:rPr>
              <a:t>(Откройте тетради и запишите)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                           </a:t>
            </a:r>
            <a:r>
              <a:rPr lang="en-US" sz="3600" b="1" u="sng" dirty="0" err="1" smtClean="0"/>
              <a:t>Classwork</a:t>
            </a:r>
            <a:r>
              <a:rPr lang="en-US" sz="3600" b="1" dirty="0" smtClean="0"/>
              <a:t>			</a:t>
            </a:r>
          </a:p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smtClean="0"/>
              <a:t> Lesson 4</a:t>
            </a:r>
            <a:r>
              <a:rPr lang="ru-RU" sz="3600" b="1" u="sng" dirty="0" smtClean="0"/>
              <a:t>5</a:t>
            </a:r>
            <a:r>
              <a:rPr lang="en-US" sz="3600" b="1" u="sng" dirty="0" smtClean="0"/>
              <a:t> </a:t>
            </a:r>
            <a:r>
              <a:rPr lang="ru-RU" sz="3600" b="1" dirty="0" smtClean="0"/>
              <a:t>	</a:t>
            </a:r>
            <a:r>
              <a:rPr lang="ru-RU" b="1" dirty="0" smtClean="0"/>
              <a:t>			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								</a:t>
            </a:r>
            <a:r>
              <a:rPr lang="en-US" b="1" u="sng" dirty="0" smtClean="0"/>
              <a:t>Thurs</a:t>
            </a:r>
            <a:r>
              <a:rPr lang="en-US" b="1" u="sng" dirty="0" smtClean="0">
                <a:solidFill>
                  <a:schemeClr val="tx1"/>
                </a:solidFill>
              </a:rPr>
              <a:t>day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ru-RU" b="1" dirty="0" smtClean="0">
                <a:solidFill>
                  <a:schemeClr val="tx1"/>
                </a:solidFill>
              </a:rPr>
              <a:t>			</a:t>
            </a:r>
            <a:r>
              <a:rPr lang="en-US" b="1" u="sng" dirty="0" smtClean="0">
                <a:solidFill>
                  <a:schemeClr val="tx1"/>
                </a:solidFill>
              </a:rPr>
              <a:t>The 24nd of December</a:t>
            </a:r>
            <a:endParaRPr lang="ru-RU" b="1" u="sng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(8)</a:t>
            </a:r>
            <a:r>
              <a:rPr lang="en-US" b="1" dirty="0" smtClean="0"/>
              <a:t>Home assignment of the lesson 4</a:t>
            </a:r>
            <a:r>
              <a:rPr lang="en-US" b="1" dirty="0"/>
              <a:t>5</a:t>
            </a:r>
            <a:r>
              <a:rPr lang="en-US" b="1" dirty="0" smtClean="0"/>
              <a:t> (</a:t>
            </a:r>
            <a:r>
              <a:rPr lang="ru-RU" b="1" dirty="0" smtClean="0"/>
              <a:t>2</a:t>
            </a:r>
            <a:r>
              <a:rPr lang="en-US" b="1" dirty="0" smtClean="0"/>
              <a:t>4/12)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ВНИМАНИЕ!! В журнале - четыре оценки за   первые четыре недели карантина  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задание урока 40 засчитывается как контрольное – оценка в журнал.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Кто что-то не сделал – выполняем и отправляем на  почту (оценки можно исправить в течении недели)!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(9)</a:t>
            </a:r>
            <a:r>
              <a:rPr lang="en-US" b="1" dirty="0" smtClean="0"/>
              <a:t>Home assignment of the lesson 4</a:t>
            </a:r>
            <a:r>
              <a:rPr lang="en-US" b="1" dirty="0"/>
              <a:t>5</a:t>
            </a:r>
            <a:r>
              <a:rPr lang="en-US" b="1" dirty="0" smtClean="0"/>
              <a:t> (</a:t>
            </a:r>
            <a:r>
              <a:rPr lang="ru-RU" b="1" dirty="0" smtClean="0"/>
              <a:t>2</a:t>
            </a:r>
            <a:r>
              <a:rPr lang="en-US" b="1" dirty="0" smtClean="0"/>
              <a:t>4/12)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Home assignment is optional.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Домашнее задание по желанию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/>
              <a:t>Draw a pictogram about Ney Year celebration and winter </a:t>
            </a:r>
            <a:r>
              <a:rPr lang="en-US" b="1" dirty="0" smtClean="0"/>
              <a:t>holidays</a:t>
            </a:r>
            <a:r>
              <a:rPr lang="ru-RU" b="1" dirty="0" smtClean="0"/>
              <a:t> </a:t>
            </a:r>
            <a:r>
              <a:rPr lang="en-US" b="1" dirty="0" smtClean="0"/>
              <a:t>and send to </a:t>
            </a:r>
            <a:r>
              <a:rPr lang="en-US" b="1" smtClean="0"/>
              <a:t>the teacher </a:t>
            </a:r>
            <a:r>
              <a:rPr lang="en-US" b="1" dirty="0" smtClean="0"/>
              <a:t>by mail.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Рисуем пиктограмму – Новый год и зимние </a:t>
            </a:r>
            <a:r>
              <a:rPr lang="ru-RU" b="1" dirty="0" smtClean="0">
                <a:solidFill>
                  <a:srgbClr val="7030A0"/>
                </a:solidFill>
              </a:rPr>
              <a:t>каникулы и отправляем учителю на почту)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1195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(1) Teacher (Учитель): Кашкарова Людмила Валерьевна</vt:lpstr>
      <vt:lpstr>(2)At the lesson (На уроке)</vt:lpstr>
      <vt:lpstr>(3)Greeting and checking the connection  (Приветствие и проверка связи)</vt:lpstr>
      <vt:lpstr>(4)At the lesson you do class work in your copybooks. (На уроке вы выполняете классную работу в тетрадях)</vt:lpstr>
      <vt:lpstr>(5) Marks for the class work (оценки за классную работу )</vt:lpstr>
      <vt:lpstr>(6)Answer our usual questions (Ответьте на наши обычные вопросы)</vt:lpstr>
      <vt:lpstr>(7)Open your copybooks and write down. (Откройте тетради и запишите)</vt:lpstr>
      <vt:lpstr>(8)Home assignment of the lesson 45 (24/12)</vt:lpstr>
      <vt:lpstr>(9)Home assignment of the lesson 45 (24/12)</vt:lpstr>
      <vt:lpstr>(10)Open your books </vt:lpstr>
      <vt:lpstr>(11)Exercise 20 page 78 Task 1 – read after the teacher </vt:lpstr>
      <vt:lpstr>(12)Exercise 20 page 78 Task 1 – read after the teacher </vt:lpstr>
      <vt:lpstr>(13)Exercise 20 page 78 Task 1 – read after the teacher </vt:lpstr>
      <vt:lpstr>(14)Exercise 20 page 78  Task 2 – read and translate </vt:lpstr>
      <vt:lpstr>(15)Exercise 20 page 78  Task 2 – read and translate </vt:lpstr>
      <vt:lpstr>(16)Exercise 20 page 78  Task 2 – read and translate </vt:lpstr>
      <vt:lpstr>(17)Exercise 20 page 78  Task 3 – back translation </vt:lpstr>
      <vt:lpstr>(18)Exercise 20 page 78  Task 3 – back translation</vt:lpstr>
      <vt:lpstr>(19)Exercise 20 page 78  Task 3 – back translation</vt:lpstr>
      <vt:lpstr>(20)Exercise 20 page 78  Task 3 – back translation</vt:lpstr>
      <vt:lpstr>(21)Exercise 20 page 78  Task 3 – back translation</vt:lpstr>
      <vt:lpstr>(22)Exercise 20 page 78  Task 3 – back translation</vt:lpstr>
      <vt:lpstr>(23)The lesson is over.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 проба45(6)</dc:title>
  <dc:creator>Пользователь Windows</dc:creator>
  <cp:lastModifiedBy>Пользователь Windows</cp:lastModifiedBy>
  <cp:revision>12</cp:revision>
  <dcterms:created xsi:type="dcterms:W3CDTF">2020-12-21T05:59:24Z</dcterms:created>
  <dcterms:modified xsi:type="dcterms:W3CDTF">2020-12-21T08:19:51Z</dcterms:modified>
</cp:coreProperties>
</file>