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F7DA3-144D-4C38-8B9B-A94EC6B2EAEF}" type="datetimeFigureOut">
              <a:rPr lang="ru-RU" smtClean="0"/>
              <a:t>16.12.2020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212D0-2477-4452-8A95-A083CC9F907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F7DA3-144D-4C38-8B9B-A94EC6B2EAEF}" type="datetimeFigureOut">
              <a:rPr lang="ru-RU" smtClean="0"/>
              <a:t>16.12.2020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212D0-2477-4452-8A95-A083CC9F907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F7DA3-144D-4C38-8B9B-A94EC6B2EAEF}" type="datetimeFigureOut">
              <a:rPr lang="ru-RU" smtClean="0"/>
              <a:t>16.12.2020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212D0-2477-4452-8A95-A083CC9F907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F7DA3-144D-4C38-8B9B-A94EC6B2EAEF}" type="datetimeFigureOut">
              <a:rPr lang="ru-RU" smtClean="0"/>
              <a:t>16.12.2020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212D0-2477-4452-8A95-A083CC9F907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F7DA3-144D-4C38-8B9B-A94EC6B2EAEF}" type="datetimeFigureOut">
              <a:rPr lang="ru-RU" smtClean="0"/>
              <a:t>16.12.2020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212D0-2477-4452-8A95-A083CC9F907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F7DA3-144D-4C38-8B9B-A94EC6B2EAEF}" type="datetimeFigureOut">
              <a:rPr lang="ru-RU" smtClean="0"/>
              <a:t>16.12.2020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212D0-2477-4452-8A95-A083CC9F907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F7DA3-144D-4C38-8B9B-A94EC6B2EAEF}" type="datetimeFigureOut">
              <a:rPr lang="ru-RU" smtClean="0"/>
              <a:t>16.12.2020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212D0-2477-4452-8A95-A083CC9F907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F7DA3-144D-4C38-8B9B-A94EC6B2EAEF}" type="datetimeFigureOut">
              <a:rPr lang="ru-RU" smtClean="0"/>
              <a:t>16.12.2020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212D0-2477-4452-8A95-A083CC9F907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F7DA3-144D-4C38-8B9B-A94EC6B2EAEF}" type="datetimeFigureOut">
              <a:rPr lang="ru-RU" smtClean="0"/>
              <a:t>16.12.2020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212D0-2477-4452-8A95-A083CC9F907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F7DA3-144D-4C38-8B9B-A94EC6B2EAEF}" type="datetimeFigureOut">
              <a:rPr lang="ru-RU" smtClean="0"/>
              <a:t>16.12.2020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212D0-2477-4452-8A95-A083CC9F907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F7DA3-144D-4C38-8B9B-A94EC6B2EAEF}" type="datetimeFigureOut">
              <a:rPr lang="ru-RU" smtClean="0"/>
              <a:t>16.12.2020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212D0-2477-4452-8A95-A083CC9F907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9F7DA3-144D-4C38-8B9B-A94EC6B2EAEF}" type="datetimeFigureOut">
              <a:rPr lang="ru-RU" smtClean="0"/>
              <a:t>16.12.2020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C212D0-2477-4452-8A95-A083CC9F907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92696"/>
            <a:ext cx="7772400" cy="72008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C000"/>
                </a:solidFill>
              </a:rPr>
              <a:t> </a:t>
            </a:r>
            <a:r>
              <a:rPr lang="ru-RU" sz="3600" b="1" dirty="0" smtClean="0">
                <a:solidFill>
                  <a:srgbClr val="FFC000"/>
                </a:solidFill>
              </a:rPr>
              <a:t>(1)</a:t>
            </a:r>
            <a:r>
              <a:rPr lang="en-US" sz="3600" b="1" dirty="0" smtClean="0"/>
              <a:t> Teacher </a:t>
            </a:r>
            <a:r>
              <a:rPr lang="en-US" sz="3600" b="1" dirty="0" smtClean="0">
                <a:solidFill>
                  <a:srgbClr val="7030A0"/>
                </a:solidFill>
              </a:rPr>
              <a:t>(</a:t>
            </a:r>
            <a:r>
              <a:rPr lang="ru-RU" sz="3600" b="1" dirty="0" smtClean="0">
                <a:solidFill>
                  <a:srgbClr val="7030A0"/>
                </a:solidFill>
              </a:rPr>
              <a:t>Учитель</a:t>
            </a:r>
            <a:r>
              <a:rPr lang="en-US" sz="3600" b="1" dirty="0" smtClean="0">
                <a:solidFill>
                  <a:srgbClr val="7030A0"/>
                </a:solidFill>
              </a:rPr>
              <a:t>)</a:t>
            </a:r>
            <a:r>
              <a:rPr lang="ru-RU" sz="3600" b="1" dirty="0" smtClean="0"/>
              <a:t>: </a:t>
            </a:r>
            <a:r>
              <a:rPr lang="ru-RU" sz="3600" b="1" dirty="0" err="1" smtClean="0"/>
              <a:t>Кашкарова</a:t>
            </a:r>
            <a:r>
              <a:rPr lang="ru-RU" sz="3600" b="1" dirty="0" smtClean="0"/>
              <a:t> Людмила Валерьевна</a:t>
            </a:r>
            <a:r>
              <a:rPr lang="en-US" dirty="0" smtClean="0"/>
              <a:t/>
            </a:r>
            <a:br>
              <a:rPr lang="en-US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1988840"/>
            <a:ext cx="6400800" cy="3649960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The English language</a:t>
            </a:r>
          </a:p>
          <a:p>
            <a:r>
              <a:rPr lang="en-US" b="1" dirty="0" smtClean="0"/>
              <a:t> </a:t>
            </a:r>
            <a:r>
              <a:rPr lang="en-US" b="1" dirty="0" smtClean="0">
                <a:solidFill>
                  <a:srgbClr val="7030A0"/>
                </a:solidFill>
              </a:rPr>
              <a:t>(</a:t>
            </a:r>
            <a:r>
              <a:rPr lang="ru-RU" b="1" dirty="0" smtClean="0">
                <a:solidFill>
                  <a:srgbClr val="7030A0"/>
                </a:solidFill>
              </a:rPr>
              <a:t>Английский язык</a:t>
            </a:r>
            <a:r>
              <a:rPr lang="en-US" b="1" dirty="0" smtClean="0">
                <a:solidFill>
                  <a:srgbClr val="7030A0"/>
                </a:solidFill>
              </a:rPr>
              <a:t>)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 6 </a:t>
            </a:r>
            <a:r>
              <a:rPr lang="en-US" b="1" dirty="0" smtClean="0">
                <a:solidFill>
                  <a:schemeClr val="tx1"/>
                </a:solidFill>
              </a:rPr>
              <a:t>form </a:t>
            </a:r>
            <a:r>
              <a:rPr lang="en-US" b="1" dirty="0" smtClean="0">
                <a:solidFill>
                  <a:srgbClr val="7030A0"/>
                </a:solidFill>
              </a:rPr>
              <a:t>(</a:t>
            </a:r>
            <a:r>
              <a:rPr lang="ru-RU" b="1" dirty="0" smtClean="0">
                <a:solidFill>
                  <a:srgbClr val="7030A0"/>
                </a:solidFill>
              </a:rPr>
              <a:t>класс</a:t>
            </a:r>
            <a:r>
              <a:rPr lang="en-US" b="1" dirty="0" smtClean="0">
                <a:solidFill>
                  <a:srgbClr val="7030A0"/>
                </a:solidFill>
              </a:rPr>
              <a:t>)</a:t>
            </a:r>
            <a:endParaRPr lang="ru-RU" b="1" dirty="0" smtClean="0">
              <a:solidFill>
                <a:srgbClr val="7030A0"/>
              </a:solidFill>
            </a:endParaRPr>
          </a:p>
          <a:p>
            <a:endParaRPr lang="ru-RU" b="1" dirty="0" smtClean="0">
              <a:solidFill>
                <a:srgbClr val="7030A0"/>
              </a:solidFill>
            </a:endParaRPr>
          </a:p>
          <a:p>
            <a:r>
              <a:rPr lang="en-US" b="1" dirty="0" smtClean="0">
                <a:solidFill>
                  <a:schemeClr val="tx1"/>
                </a:solidFill>
              </a:rPr>
              <a:t>Prepare a student’s book, a copybook and a pen.</a:t>
            </a:r>
            <a:r>
              <a:rPr lang="ru-RU" b="1" dirty="0" smtClean="0">
                <a:solidFill>
                  <a:srgbClr val="7030A0"/>
                </a:solidFill>
              </a:rPr>
              <a:t>(Подготовьте учебник, тетрадь, ручку)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C000"/>
                </a:solidFill>
              </a:rPr>
              <a:t>(1</a:t>
            </a:r>
            <a:r>
              <a:rPr lang="ru-RU" b="1" dirty="0" smtClean="0">
                <a:solidFill>
                  <a:srgbClr val="FFC000"/>
                </a:solidFill>
              </a:rPr>
              <a:t>0</a:t>
            </a:r>
            <a:r>
              <a:rPr lang="en-US" b="1" dirty="0" smtClean="0">
                <a:solidFill>
                  <a:srgbClr val="FFC000"/>
                </a:solidFill>
              </a:rPr>
              <a:t>)</a:t>
            </a:r>
            <a:r>
              <a:rPr lang="en-US" b="1" dirty="0" smtClean="0"/>
              <a:t>Open your student’s books, 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en-US" b="1" dirty="0" smtClean="0"/>
              <a:t>page </a:t>
            </a:r>
            <a:r>
              <a:rPr lang="ru-RU" b="1" dirty="0" smtClean="0"/>
              <a:t>82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Read after the teacher </a:t>
            </a:r>
            <a:r>
              <a:rPr lang="ru-RU" b="1" dirty="0" smtClean="0">
                <a:solidFill>
                  <a:srgbClr val="7030A0"/>
                </a:solidFill>
              </a:rPr>
              <a:t>(Читаем за учителем)</a:t>
            </a:r>
            <a:endParaRPr lang="ru-RU" dirty="0" smtClean="0">
              <a:solidFill>
                <a:srgbClr val="7030A0"/>
              </a:solidFill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srgbClr val="FFC000"/>
                </a:solidFill>
              </a:rPr>
              <a:t>(11)</a:t>
            </a:r>
            <a:r>
              <a:rPr lang="en-US" sz="3600" b="1" dirty="0" smtClean="0"/>
              <a:t>Read after the teacher </a:t>
            </a:r>
            <a:r>
              <a:rPr lang="ru-RU" sz="3600" b="1" dirty="0" smtClean="0">
                <a:solidFill>
                  <a:srgbClr val="7030A0"/>
                </a:solidFill>
              </a:rPr>
              <a:t>(Читаем за учителем)</a:t>
            </a:r>
            <a:r>
              <a:rPr lang="ru-RU" dirty="0" smtClean="0">
                <a:solidFill>
                  <a:srgbClr val="7030A0"/>
                </a:solidFill>
              </a:rPr>
              <a:t/>
            </a:r>
            <a:br>
              <a:rPr lang="ru-RU" dirty="0" smtClean="0">
                <a:solidFill>
                  <a:srgbClr val="7030A0"/>
                </a:solidFill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sz="4500" dirty="0"/>
              <a:t>Dialogue of cultures(1)</a:t>
            </a:r>
            <a:endParaRPr lang="ru-RU" sz="4500" dirty="0"/>
          </a:p>
          <a:p>
            <a:pPr>
              <a:buNone/>
            </a:pPr>
            <a:r>
              <a:rPr lang="en-US" sz="4500" dirty="0"/>
              <a:t>Cultures vary not only from nation to nation but also from century </a:t>
            </a:r>
            <a:r>
              <a:rPr lang="en-US" sz="4500" dirty="0" smtClean="0"/>
              <a:t>to</a:t>
            </a:r>
            <a:r>
              <a:rPr lang="ru-RU" sz="4500" dirty="0" smtClean="0"/>
              <a:t> </a:t>
            </a:r>
            <a:r>
              <a:rPr lang="en-US" sz="4500" dirty="0" smtClean="0"/>
              <a:t>century</a:t>
            </a:r>
            <a:r>
              <a:rPr lang="en-US" sz="4500" dirty="0"/>
              <a:t>. </a:t>
            </a:r>
            <a:endParaRPr lang="ru-RU" sz="4500" dirty="0" smtClean="0"/>
          </a:p>
          <a:p>
            <a:pPr>
              <a:buNone/>
            </a:pPr>
            <a:r>
              <a:rPr lang="en-US" sz="4500" dirty="0" smtClean="0"/>
              <a:t>How </a:t>
            </a:r>
            <a:r>
              <a:rPr lang="en-US" sz="4500" dirty="0"/>
              <a:t>do we learn about early cultures</a:t>
            </a:r>
            <a:r>
              <a:rPr lang="en-US" sz="4500" dirty="0" smtClean="0"/>
              <a:t>?</a:t>
            </a:r>
            <a:endParaRPr lang="ru-RU" sz="4500" dirty="0"/>
          </a:p>
          <a:p>
            <a:pPr lvl="0"/>
            <a:r>
              <a:rPr lang="en-US" sz="4500" dirty="0" smtClean="0"/>
              <a:t>Read </a:t>
            </a:r>
            <a:r>
              <a:rPr lang="en-US" sz="4500" dirty="0"/>
              <a:t>the text and answer the following </a:t>
            </a:r>
            <a:r>
              <a:rPr lang="en-US" sz="4500" dirty="0" smtClean="0"/>
              <a:t>questions:</a:t>
            </a:r>
            <a:endParaRPr lang="ru-RU" sz="4500" dirty="0"/>
          </a:p>
          <a:p>
            <a:pPr lvl="0">
              <a:buNone/>
            </a:pPr>
            <a:r>
              <a:rPr lang="en-US" sz="4500" dirty="0"/>
              <a:t>What science helps us to learn about early cultures</a:t>
            </a:r>
            <a:r>
              <a:rPr lang="en-US" sz="4500" dirty="0" smtClean="0"/>
              <a:t>?</a:t>
            </a:r>
            <a:endParaRPr lang="ru-RU" sz="4500" dirty="0" smtClean="0"/>
          </a:p>
          <a:p>
            <a:pPr lvl="0">
              <a:buNone/>
            </a:pPr>
            <a:r>
              <a:rPr lang="en-US" sz="4500" dirty="0" smtClean="0"/>
              <a:t>Why </a:t>
            </a:r>
            <a:r>
              <a:rPr lang="en-US" sz="4500" dirty="0"/>
              <a:t>is it called that?</a:t>
            </a:r>
            <a:endParaRPr lang="ru-RU" sz="4500" dirty="0"/>
          </a:p>
          <a:p>
            <a:pPr lvl="0"/>
            <a:endParaRPr lang="ru-RU" sz="4500" dirty="0" smtClean="0"/>
          </a:p>
          <a:p>
            <a:pPr lvl="0">
              <a:buNone/>
            </a:pPr>
            <a:r>
              <a:rPr lang="en-US" sz="4500" dirty="0" smtClean="0"/>
              <a:t>What </a:t>
            </a:r>
            <a:r>
              <a:rPr lang="en-US" sz="4500" dirty="0"/>
              <a:t>is an artifact?</a:t>
            </a:r>
            <a:endParaRPr lang="ru-RU" sz="4500" dirty="0"/>
          </a:p>
          <a:p>
            <a:pPr lvl="0"/>
            <a:endParaRPr lang="ru-RU" sz="4500" dirty="0" smtClean="0"/>
          </a:p>
          <a:p>
            <a:pPr lvl="0">
              <a:buNone/>
            </a:pPr>
            <a:r>
              <a:rPr lang="en-US" sz="4500" dirty="0" smtClean="0"/>
              <a:t>What </a:t>
            </a:r>
            <a:r>
              <a:rPr lang="en-US" sz="4500" dirty="0"/>
              <a:t>is the main question modern archeologists are interested in?</a:t>
            </a:r>
            <a:endParaRPr lang="ru-RU" sz="4500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FFC000"/>
                </a:solidFill>
              </a:rPr>
              <a:t>(12)</a:t>
            </a:r>
            <a:r>
              <a:rPr lang="en-US" sz="3600" b="1" dirty="0" smtClean="0"/>
              <a:t>Read after the teacher </a:t>
            </a:r>
            <a:r>
              <a:rPr lang="ru-RU" sz="3600" b="1" dirty="0" smtClean="0">
                <a:solidFill>
                  <a:srgbClr val="7030A0"/>
                </a:solidFill>
              </a:rPr>
              <a:t>(Читаем за учителем)</a:t>
            </a:r>
            <a:r>
              <a:rPr lang="ru-RU" sz="3600" dirty="0" smtClean="0">
                <a:solidFill>
                  <a:srgbClr val="7030A0"/>
                </a:solidFill>
              </a:rPr>
              <a:t/>
            </a:r>
            <a:br>
              <a:rPr lang="ru-RU" sz="3600" dirty="0" smtClean="0">
                <a:solidFill>
                  <a:srgbClr val="7030A0"/>
                </a:solidFill>
              </a:rPr>
            </a:b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Archeology helps us</a:t>
            </a:r>
            <a:endParaRPr lang="ru-RU" dirty="0"/>
          </a:p>
          <a:p>
            <a:pPr>
              <a:buNone/>
            </a:pPr>
            <a:r>
              <a:rPr lang="en-US" dirty="0"/>
              <a:t>Archeology is the scientific study of the material remains of mankind’s past.</a:t>
            </a:r>
            <a:endParaRPr lang="ru-RU" dirty="0"/>
          </a:p>
          <a:p>
            <a:pPr>
              <a:buNone/>
            </a:pPr>
            <a:r>
              <a:rPr lang="en-US" dirty="0"/>
              <a:t>The word archeology is derived from two Greek words – meaning ‘ancient’ and ‘science’ or ’study of’. 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Archeology </a:t>
            </a:r>
            <a:r>
              <a:rPr lang="en-US" dirty="0"/>
              <a:t>studies both the things made by people and the things used by them. 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All </a:t>
            </a:r>
            <a:r>
              <a:rPr lang="en-US" dirty="0"/>
              <a:t>the things made by people (settlements, buildings, tools, weapons ornamental objects and clothes) are called artifacts.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srgbClr val="FFC000"/>
                </a:solidFill>
              </a:rPr>
              <a:t>(13)</a:t>
            </a:r>
            <a:r>
              <a:rPr lang="en-US" sz="3600" b="1" dirty="0" smtClean="0"/>
              <a:t>Read after the teacher </a:t>
            </a:r>
            <a:r>
              <a:rPr lang="ru-RU" sz="3600" b="1" dirty="0" smtClean="0">
                <a:solidFill>
                  <a:srgbClr val="7030A0"/>
                </a:solidFill>
              </a:rPr>
              <a:t>(Читаем за учителем)</a:t>
            </a:r>
            <a:r>
              <a:rPr lang="ru-RU" dirty="0" smtClean="0">
                <a:solidFill>
                  <a:srgbClr val="7030A0"/>
                </a:solidFill>
              </a:rPr>
              <a:t/>
            </a:r>
            <a:br>
              <a:rPr lang="ru-RU" dirty="0" smtClean="0">
                <a:solidFill>
                  <a:srgbClr val="7030A0"/>
                </a:solidFill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Originally archeologists were interested in studying ancient things. 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Later</a:t>
            </a:r>
            <a:r>
              <a:rPr lang="en-US" dirty="0"/>
              <a:t>, archeologists became interested in societies, religions and economics of past cultures. 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Modern </a:t>
            </a:r>
            <a:r>
              <a:rPr lang="en-US" dirty="0"/>
              <a:t>archeology wants to understand not only how cultures change, but also why they change.</a:t>
            </a:r>
            <a:endParaRPr lang="ru-RU" dirty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C000"/>
                </a:solidFill>
              </a:rPr>
              <a:t>(14)</a:t>
            </a:r>
            <a:r>
              <a:rPr lang="en-US" b="1" dirty="0" smtClean="0"/>
              <a:t>Back translation 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>
                <a:solidFill>
                  <a:srgbClr val="7030A0"/>
                </a:solidFill>
              </a:rPr>
              <a:t>(Обратный перевод)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u="sng" dirty="0" smtClean="0">
                <a:solidFill>
                  <a:srgbClr val="7030A0"/>
                </a:solidFill>
              </a:rPr>
              <a:t>1) Археология </a:t>
            </a:r>
            <a:r>
              <a:rPr lang="ru-RU" u="sng" dirty="0">
                <a:solidFill>
                  <a:srgbClr val="7030A0"/>
                </a:solidFill>
              </a:rPr>
              <a:t>помогает изучать прошлое.</a:t>
            </a:r>
          </a:p>
          <a:p>
            <a:pPr>
              <a:buNone/>
            </a:pPr>
            <a:r>
              <a:rPr lang="ru-RU" dirty="0" smtClean="0"/>
              <a:t>*</a:t>
            </a:r>
            <a:r>
              <a:rPr lang="en-US" dirty="0" smtClean="0"/>
              <a:t>Archeology </a:t>
            </a:r>
            <a:r>
              <a:rPr lang="en-US" dirty="0"/>
              <a:t>helps us</a:t>
            </a:r>
            <a:endParaRPr lang="ru-RU" dirty="0"/>
          </a:p>
          <a:p>
            <a:pPr>
              <a:buNone/>
            </a:pPr>
            <a:r>
              <a:rPr lang="ru-RU" dirty="0" smtClean="0"/>
              <a:t>**</a:t>
            </a:r>
            <a:r>
              <a:rPr lang="en-US" dirty="0" smtClean="0"/>
              <a:t>Archeology </a:t>
            </a:r>
            <a:r>
              <a:rPr lang="en-US" dirty="0"/>
              <a:t>is the scientific study of the material remains of mankind’s past.</a:t>
            </a:r>
            <a:endParaRPr lang="ru-RU" dirty="0"/>
          </a:p>
          <a:p>
            <a:pPr>
              <a:buNone/>
            </a:pPr>
            <a:r>
              <a:rPr lang="ru-RU" dirty="0" smtClean="0"/>
              <a:t>***Что делать? – </a:t>
            </a:r>
            <a:r>
              <a:rPr lang="en-US" dirty="0" smtClean="0"/>
              <a:t>to </a:t>
            </a:r>
            <a:r>
              <a:rPr lang="ru-RU" dirty="0" smtClean="0"/>
              <a:t>+ глагол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C000"/>
                </a:solidFill>
              </a:rPr>
              <a:t>(15)</a:t>
            </a:r>
            <a:r>
              <a:rPr lang="en-US" b="1" dirty="0" smtClean="0"/>
              <a:t>Back translation 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>
                <a:solidFill>
                  <a:srgbClr val="7030A0"/>
                </a:solidFill>
              </a:rPr>
              <a:t>(Обратный перевод)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u="sng" dirty="0" smtClean="0">
                <a:solidFill>
                  <a:srgbClr val="7030A0"/>
                </a:solidFill>
              </a:rPr>
              <a:t>2) </a:t>
            </a:r>
            <a:r>
              <a:rPr lang="ru-RU" u="sng" dirty="0">
                <a:solidFill>
                  <a:srgbClr val="7030A0"/>
                </a:solidFill>
              </a:rPr>
              <a:t>Это слово из греческого.</a:t>
            </a:r>
          </a:p>
          <a:p>
            <a:pPr>
              <a:buNone/>
            </a:pPr>
            <a:r>
              <a:rPr lang="ru-RU" dirty="0" smtClean="0"/>
              <a:t>*</a:t>
            </a:r>
            <a:r>
              <a:rPr lang="en-US" dirty="0" smtClean="0"/>
              <a:t>The </a:t>
            </a:r>
            <a:r>
              <a:rPr lang="en-US" dirty="0"/>
              <a:t>word archeology is derived from two Greek words – meaning ‘ancient’ and ‘science’ or ’study of’. </a:t>
            </a:r>
            <a:endParaRPr lang="ru-RU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C000"/>
                </a:solidFill>
              </a:rPr>
              <a:t>(16)</a:t>
            </a:r>
            <a:r>
              <a:rPr lang="en-US" b="1" dirty="0" smtClean="0"/>
              <a:t>Back translation 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>
                <a:solidFill>
                  <a:srgbClr val="7030A0"/>
                </a:solidFill>
              </a:rPr>
              <a:t>(Обратный перевод)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u="sng" dirty="0" smtClean="0">
                <a:solidFill>
                  <a:srgbClr val="7030A0"/>
                </a:solidFill>
              </a:rPr>
              <a:t>3)</a:t>
            </a:r>
            <a:r>
              <a:rPr lang="ru-RU" u="sng" dirty="0">
                <a:solidFill>
                  <a:srgbClr val="7030A0"/>
                </a:solidFill>
              </a:rPr>
              <a:t> Люди использовали </a:t>
            </a:r>
            <a:r>
              <a:rPr lang="ru-RU" u="sng" dirty="0" smtClean="0">
                <a:solidFill>
                  <a:srgbClr val="7030A0"/>
                </a:solidFill>
              </a:rPr>
              <a:t>вещи.</a:t>
            </a:r>
            <a:endParaRPr lang="ru-RU" u="sng" dirty="0">
              <a:solidFill>
                <a:srgbClr val="7030A0"/>
              </a:solidFill>
            </a:endParaRPr>
          </a:p>
          <a:p>
            <a:pPr>
              <a:buNone/>
            </a:pPr>
            <a:r>
              <a:rPr lang="ru-RU" dirty="0" smtClean="0"/>
              <a:t>*</a:t>
            </a:r>
            <a:r>
              <a:rPr lang="en-US" dirty="0" smtClean="0"/>
              <a:t>Archeology </a:t>
            </a:r>
            <a:r>
              <a:rPr lang="en-US" dirty="0"/>
              <a:t>studies both the things made by people and the things used by them.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C000"/>
                </a:solidFill>
              </a:rPr>
              <a:t>(17)</a:t>
            </a:r>
            <a:r>
              <a:rPr lang="en-US" b="1" dirty="0" smtClean="0"/>
              <a:t>Back translation 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>
                <a:solidFill>
                  <a:srgbClr val="7030A0"/>
                </a:solidFill>
              </a:rPr>
              <a:t>(Обратный перевод)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u="sng" dirty="0" smtClean="0">
                <a:solidFill>
                  <a:srgbClr val="7030A0"/>
                </a:solidFill>
              </a:rPr>
              <a:t>4) </a:t>
            </a:r>
            <a:r>
              <a:rPr lang="ru-RU" u="sng" dirty="0">
                <a:solidFill>
                  <a:srgbClr val="7030A0"/>
                </a:solidFill>
              </a:rPr>
              <a:t>Артефакты это вещи сделанные людьми </a:t>
            </a:r>
            <a:r>
              <a:rPr lang="ru-RU" u="sng" dirty="0" smtClean="0">
                <a:solidFill>
                  <a:srgbClr val="7030A0"/>
                </a:solidFill>
              </a:rPr>
              <a:t> прошлого.</a:t>
            </a:r>
          </a:p>
          <a:p>
            <a:pPr>
              <a:buNone/>
            </a:pPr>
            <a:r>
              <a:rPr lang="ru-RU" dirty="0" smtClean="0"/>
              <a:t>*</a:t>
            </a:r>
            <a:r>
              <a:rPr lang="en-US" dirty="0" smtClean="0"/>
              <a:t>All </a:t>
            </a:r>
            <a:r>
              <a:rPr lang="en-US" dirty="0"/>
              <a:t>the things made by people (settlements, buildings, tools, weapons ornamental objects and clothes) are called artifacts</a:t>
            </a:r>
            <a:r>
              <a:rPr lang="en-US" dirty="0" smtClean="0"/>
              <a:t>.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**</a:t>
            </a:r>
            <a:r>
              <a:rPr lang="en-US" dirty="0"/>
              <a:t>Archeology is the scientific study of the material remains of mankind’s past.</a:t>
            </a:r>
            <a:endParaRPr lang="ru-RU" dirty="0"/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u="sng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C000"/>
                </a:solidFill>
              </a:rPr>
              <a:t>(18)</a:t>
            </a:r>
            <a:r>
              <a:rPr lang="en-US" b="1" dirty="0" smtClean="0"/>
              <a:t>Back translation 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>
                <a:solidFill>
                  <a:srgbClr val="7030A0"/>
                </a:solidFill>
              </a:rPr>
              <a:t>(Обратный перевод)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u="sng" dirty="0" smtClean="0">
                <a:solidFill>
                  <a:srgbClr val="7030A0"/>
                </a:solidFill>
              </a:rPr>
              <a:t>5) Культуры </a:t>
            </a:r>
            <a:r>
              <a:rPr lang="ru-RU" u="sng" dirty="0">
                <a:solidFill>
                  <a:srgbClr val="7030A0"/>
                </a:solidFill>
              </a:rPr>
              <a:t>меняются и вещи меняются.</a:t>
            </a:r>
          </a:p>
          <a:p>
            <a:pPr>
              <a:buNone/>
            </a:pPr>
            <a:r>
              <a:rPr lang="ru-RU" dirty="0" smtClean="0"/>
              <a:t>*</a:t>
            </a:r>
            <a:r>
              <a:rPr lang="en-US" dirty="0" smtClean="0"/>
              <a:t>Originally </a:t>
            </a:r>
            <a:r>
              <a:rPr lang="en-US" dirty="0"/>
              <a:t>archeologists were interested in studying ancient things.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**</a:t>
            </a:r>
            <a:r>
              <a:rPr lang="en-US" dirty="0" smtClean="0"/>
              <a:t>Modern </a:t>
            </a:r>
            <a:r>
              <a:rPr lang="en-US" dirty="0"/>
              <a:t>archeology wants to understand not only how cultures change, but also why they change.</a:t>
            </a:r>
            <a:endParaRPr lang="ru-RU" dirty="0"/>
          </a:p>
          <a:p>
            <a:endParaRPr lang="ru-RU" u="sng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C000"/>
                </a:solidFill>
              </a:rPr>
              <a:t>(19)</a:t>
            </a:r>
            <a:r>
              <a:rPr lang="en-US" b="1" dirty="0" smtClean="0"/>
              <a:t>Pictures in your student’s books, 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en-US" b="1" dirty="0" smtClean="0"/>
              <a:t>page </a:t>
            </a:r>
            <a:r>
              <a:rPr lang="ru-RU" b="1" dirty="0" smtClean="0"/>
              <a:t>82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arenR"/>
            </a:pPr>
            <a:r>
              <a:rPr lang="en-US" dirty="0" smtClean="0"/>
              <a:t>What artifact can you see?</a:t>
            </a:r>
          </a:p>
          <a:p>
            <a:pPr marL="514350" indent="-514350">
              <a:buAutoNum type="arabicParenR"/>
            </a:pPr>
            <a:endParaRPr lang="en-US" dirty="0" smtClean="0"/>
          </a:p>
          <a:p>
            <a:pPr marL="514350" indent="-514350">
              <a:buAutoNum type="arabicParenR"/>
            </a:pPr>
            <a:r>
              <a:rPr lang="en-US" dirty="0" smtClean="0"/>
              <a:t>How old is it?</a:t>
            </a:r>
          </a:p>
          <a:p>
            <a:pPr marL="514350" indent="-514350">
              <a:buAutoNum type="arabicParenR"/>
            </a:pPr>
            <a:r>
              <a:rPr lang="en-US" dirty="0" smtClean="0"/>
              <a:t>What </a:t>
            </a:r>
            <a:r>
              <a:rPr lang="en-US" dirty="0" err="1" smtClean="0"/>
              <a:t>colour</a:t>
            </a:r>
            <a:r>
              <a:rPr lang="en-US" dirty="0" smtClean="0"/>
              <a:t> is it?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C000"/>
                </a:solidFill>
              </a:rPr>
              <a:t>(2)</a:t>
            </a:r>
            <a:r>
              <a:rPr lang="en-US" b="1" dirty="0" smtClean="0"/>
              <a:t>At the lesson </a:t>
            </a:r>
            <a:r>
              <a:rPr lang="en-US" b="1" dirty="0" smtClean="0">
                <a:solidFill>
                  <a:srgbClr val="7030A0"/>
                </a:solidFill>
              </a:rPr>
              <a:t>(</a:t>
            </a:r>
            <a:r>
              <a:rPr lang="ru-RU" b="1" dirty="0" smtClean="0">
                <a:solidFill>
                  <a:srgbClr val="7030A0"/>
                </a:solidFill>
              </a:rPr>
              <a:t>На уроке</a:t>
            </a:r>
            <a:r>
              <a:rPr lang="en-US" b="1" dirty="0" smtClean="0">
                <a:solidFill>
                  <a:srgbClr val="7030A0"/>
                </a:solidFill>
              </a:rPr>
              <a:t>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The sound of your microphone is off </a:t>
            </a:r>
            <a:r>
              <a:rPr lang="en-US" b="1" dirty="0" smtClean="0">
                <a:solidFill>
                  <a:srgbClr val="7030A0"/>
                </a:solidFill>
              </a:rPr>
              <a:t>(</a:t>
            </a:r>
            <a:r>
              <a:rPr lang="ru-RU" b="1" dirty="0" smtClean="0">
                <a:solidFill>
                  <a:srgbClr val="7030A0"/>
                </a:solidFill>
              </a:rPr>
              <a:t>Звук вашего микрофона выключен</a:t>
            </a:r>
            <a:r>
              <a:rPr lang="en-US" b="1" dirty="0" smtClean="0">
                <a:solidFill>
                  <a:srgbClr val="7030A0"/>
                </a:solidFill>
              </a:rPr>
              <a:t>)</a:t>
            </a:r>
          </a:p>
          <a:p>
            <a:endParaRPr lang="en-US" b="1" dirty="0" smtClean="0">
              <a:solidFill>
                <a:srgbClr val="7030A0"/>
              </a:solidFill>
            </a:endParaRPr>
          </a:p>
          <a:p>
            <a:pPr>
              <a:buNone/>
            </a:pPr>
            <a:endParaRPr lang="ru-RU" b="1" dirty="0" smtClean="0">
              <a:solidFill>
                <a:srgbClr val="7030A0"/>
              </a:solidFill>
            </a:endParaRPr>
          </a:p>
          <a:p>
            <a:r>
              <a:rPr lang="en-US" b="1" dirty="0" smtClean="0"/>
              <a:t>Turn on the sound of your </a:t>
            </a:r>
            <a:r>
              <a:rPr lang="en-US" b="1" dirty="0" err="1" smtClean="0"/>
              <a:t>mic</a:t>
            </a:r>
            <a:r>
              <a:rPr lang="en-US" b="1" dirty="0" smtClean="0"/>
              <a:t> only upon the teacher’s request </a:t>
            </a:r>
            <a:r>
              <a:rPr lang="en-US" b="1" dirty="0" smtClean="0">
                <a:solidFill>
                  <a:srgbClr val="7030A0"/>
                </a:solidFill>
              </a:rPr>
              <a:t>(</a:t>
            </a:r>
            <a:r>
              <a:rPr lang="ru-RU" b="1" dirty="0" smtClean="0">
                <a:solidFill>
                  <a:srgbClr val="7030A0"/>
                </a:solidFill>
              </a:rPr>
              <a:t>Включаем звук микрофона только по просьбе учителя</a:t>
            </a:r>
            <a:r>
              <a:rPr lang="en-US" b="1" dirty="0" smtClean="0">
                <a:solidFill>
                  <a:srgbClr val="7030A0"/>
                </a:solidFill>
              </a:rPr>
              <a:t>)</a:t>
            </a:r>
            <a:endParaRPr lang="ru-RU" b="1" dirty="0" smtClean="0">
              <a:solidFill>
                <a:srgbClr val="7030A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C000"/>
                </a:solidFill>
              </a:rPr>
              <a:t>(20)</a:t>
            </a:r>
            <a:r>
              <a:rPr lang="en-US" b="1" dirty="0" smtClean="0"/>
              <a:t>It is time to finish our lesson.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Any questions?</a:t>
            </a:r>
            <a:endParaRPr lang="ru-RU" b="1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C000"/>
                </a:solidFill>
              </a:rPr>
              <a:t>(21)</a:t>
            </a:r>
            <a:r>
              <a:rPr lang="en-US" b="1" dirty="0" smtClean="0"/>
              <a:t>The lesson is over.</a:t>
            </a:r>
            <a:endParaRPr lang="ru-RU" dirty="0"/>
          </a:p>
        </p:txBody>
      </p:sp>
      <p:pic>
        <p:nvPicPr>
          <p:cNvPr id="4" name="Содержимое 3" descr="Canadian Archaeology « Funny Images, Pictures, Photos, Pics, Videos and  Jokes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412776"/>
            <a:ext cx="8136904" cy="5445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FFC000"/>
                </a:solidFill>
              </a:rPr>
              <a:t>(3)</a:t>
            </a:r>
            <a:r>
              <a:rPr lang="en-US" sz="3200" b="1" dirty="0" smtClean="0"/>
              <a:t>Greeting and checking the connection</a:t>
            </a:r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en-US" sz="3200" b="1" dirty="0" smtClean="0"/>
              <a:t> </a:t>
            </a:r>
            <a:r>
              <a:rPr lang="en-US" sz="3200" b="1" dirty="0" smtClean="0">
                <a:solidFill>
                  <a:srgbClr val="7030A0"/>
                </a:solidFill>
              </a:rPr>
              <a:t>(</a:t>
            </a:r>
            <a:r>
              <a:rPr lang="ru-RU" sz="3200" b="1" dirty="0" smtClean="0">
                <a:solidFill>
                  <a:srgbClr val="7030A0"/>
                </a:solidFill>
              </a:rPr>
              <a:t>Приветствие и проверка связи)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smtClean="0"/>
              <a:t>Good morning. Glad to meet you. </a:t>
            </a:r>
            <a:r>
              <a:rPr lang="en-US" b="1" dirty="0" smtClean="0">
                <a:solidFill>
                  <a:srgbClr val="7030A0"/>
                </a:solidFill>
              </a:rPr>
              <a:t>(</a:t>
            </a:r>
            <a:r>
              <a:rPr lang="ru-RU" b="1" dirty="0" smtClean="0">
                <a:solidFill>
                  <a:srgbClr val="7030A0"/>
                </a:solidFill>
              </a:rPr>
              <a:t>Доброе утро. Рада встрече с вами)</a:t>
            </a:r>
          </a:p>
          <a:p>
            <a:pPr>
              <a:buNone/>
            </a:pPr>
            <a:endParaRPr lang="ru-RU" b="1" dirty="0" smtClean="0">
              <a:solidFill>
                <a:srgbClr val="7030A0"/>
              </a:solidFill>
            </a:endParaRPr>
          </a:p>
          <a:p>
            <a:r>
              <a:rPr lang="en-US" b="1" dirty="0" smtClean="0"/>
              <a:t>How are you? </a:t>
            </a:r>
            <a:r>
              <a:rPr lang="en-US" b="1" dirty="0" smtClean="0">
                <a:solidFill>
                  <a:srgbClr val="7030A0"/>
                </a:solidFill>
              </a:rPr>
              <a:t>(</a:t>
            </a:r>
            <a:r>
              <a:rPr lang="ru-RU" b="1" dirty="0" smtClean="0">
                <a:solidFill>
                  <a:srgbClr val="7030A0"/>
                </a:solidFill>
              </a:rPr>
              <a:t>Как вы?)</a:t>
            </a:r>
            <a:r>
              <a:rPr lang="en-US" b="1" dirty="0" smtClean="0"/>
              <a:t> </a:t>
            </a:r>
          </a:p>
          <a:p>
            <a:r>
              <a:rPr lang="en-US" b="1" dirty="0" smtClean="0"/>
              <a:t>Is everything OK with  your sound and your picture. </a:t>
            </a:r>
            <a:r>
              <a:rPr lang="en-US" b="1" dirty="0" smtClean="0">
                <a:solidFill>
                  <a:srgbClr val="7030A0"/>
                </a:solidFill>
              </a:rPr>
              <a:t>(</a:t>
            </a:r>
            <a:r>
              <a:rPr lang="ru-RU" b="1" dirty="0" smtClean="0">
                <a:solidFill>
                  <a:srgbClr val="7030A0"/>
                </a:solidFill>
              </a:rPr>
              <a:t>Все ли в порядке со звуком и изображением?)</a:t>
            </a:r>
          </a:p>
          <a:p>
            <a:endParaRPr lang="ru-RU" b="1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en-US" b="1" dirty="0" smtClean="0">
                <a:solidFill>
                  <a:srgbClr val="C00000"/>
                </a:solidFill>
              </a:rPr>
              <a:t>I am fine. Everything is OK.</a:t>
            </a:r>
            <a:r>
              <a:rPr lang="en-US" b="1" dirty="0" smtClean="0">
                <a:solidFill>
                  <a:srgbClr val="7030A0"/>
                </a:solidFill>
              </a:rPr>
              <a:t>(</a:t>
            </a:r>
            <a:r>
              <a:rPr lang="ru-RU" b="1" dirty="0" smtClean="0">
                <a:solidFill>
                  <a:srgbClr val="7030A0"/>
                </a:solidFill>
              </a:rPr>
              <a:t>Все в порядке)</a:t>
            </a:r>
            <a:endParaRPr lang="en-US" b="1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en-US" b="1" dirty="0" smtClean="0">
                <a:solidFill>
                  <a:srgbClr val="C00000"/>
                </a:solidFill>
              </a:rPr>
              <a:t>I have some problems. </a:t>
            </a:r>
            <a:r>
              <a:rPr lang="en-US" b="1" dirty="0" smtClean="0">
                <a:solidFill>
                  <a:srgbClr val="7030A0"/>
                </a:solidFill>
              </a:rPr>
              <a:t>(</a:t>
            </a:r>
            <a:r>
              <a:rPr lang="ru-RU" b="1" dirty="0" smtClean="0">
                <a:solidFill>
                  <a:srgbClr val="7030A0"/>
                </a:solidFill>
              </a:rPr>
              <a:t>Есть проблемы.)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FFC000"/>
                </a:solidFill>
              </a:rPr>
              <a:t>(4)</a:t>
            </a:r>
            <a:r>
              <a:rPr lang="en-US" sz="2800" b="1" dirty="0" smtClean="0"/>
              <a:t>At the lesson you do class</a:t>
            </a:r>
            <a:r>
              <a:rPr lang="ru-RU" sz="2800" b="1" dirty="0" smtClean="0"/>
              <a:t> </a:t>
            </a:r>
            <a:r>
              <a:rPr lang="en-US" sz="2800" b="1" dirty="0" smtClean="0"/>
              <a:t>work in your copybooks.</a:t>
            </a:r>
            <a:br>
              <a:rPr lang="en-US" sz="2800" b="1" dirty="0" smtClean="0"/>
            </a:br>
            <a:r>
              <a:rPr lang="ru-RU" sz="2800" b="1" dirty="0" smtClean="0">
                <a:solidFill>
                  <a:srgbClr val="7030A0"/>
                </a:solidFill>
              </a:rPr>
              <a:t>(На уроке вы выполняете классную работу в тетрадях)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Write down in your copybook underlined information.</a:t>
            </a:r>
            <a:r>
              <a:rPr lang="ru-RU" b="1" dirty="0" smtClean="0">
                <a:solidFill>
                  <a:srgbClr val="7030A0"/>
                </a:solidFill>
              </a:rPr>
              <a:t>(записываете в тетради </a:t>
            </a:r>
            <a:r>
              <a:rPr lang="ru-RU" b="1" u="sng" dirty="0" smtClean="0">
                <a:solidFill>
                  <a:srgbClr val="7030A0"/>
                </a:solidFill>
              </a:rPr>
              <a:t>подчеркнутую информацию)</a:t>
            </a:r>
            <a:endParaRPr lang="en-US" b="1" u="sng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FFC000"/>
                </a:solidFill>
              </a:rPr>
              <a:t>(5)</a:t>
            </a:r>
            <a:r>
              <a:rPr lang="en-US" sz="3200" b="1" dirty="0" smtClean="0"/>
              <a:t>Answer our usual questions </a:t>
            </a:r>
            <a:r>
              <a:rPr lang="en-US" sz="3200" b="1" dirty="0" smtClean="0">
                <a:solidFill>
                  <a:srgbClr val="7030A0"/>
                </a:solidFill>
              </a:rPr>
              <a:t>(</a:t>
            </a:r>
            <a:r>
              <a:rPr lang="ru-RU" sz="3200" b="1" dirty="0" smtClean="0">
                <a:solidFill>
                  <a:srgbClr val="7030A0"/>
                </a:solidFill>
              </a:rPr>
              <a:t>Ответьте на наши обычные вопросы)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What is the number of today’s lesson?</a:t>
            </a:r>
          </a:p>
          <a:p>
            <a:pPr>
              <a:buNone/>
            </a:pPr>
            <a:r>
              <a:rPr lang="en-US" b="1" dirty="0" smtClean="0"/>
              <a:t>What day is it today?</a:t>
            </a:r>
          </a:p>
          <a:p>
            <a:pPr>
              <a:buNone/>
            </a:pPr>
            <a:r>
              <a:rPr lang="en-US" b="1" dirty="0" smtClean="0"/>
              <a:t>What date is it today?</a:t>
            </a:r>
            <a:endParaRPr lang="ru-RU" b="1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FFC000"/>
                </a:solidFill>
              </a:rPr>
              <a:t>(6)</a:t>
            </a:r>
            <a:r>
              <a:rPr lang="en-US" sz="3600" b="1" dirty="0" smtClean="0"/>
              <a:t>Open your copybooks and write down. </a:t>
            </a:r>
            <a:r>
              <a:rPr lang="ru-RU" sz="3600" b="1" dirty="0" smtClean="0">
                <a:solidFill>
                  <a:srgbClr val="7030A0"/>
                </a:solidFill>
              </a:rPr>
              <a:t>(Откройте тетради и запишите)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3600" b="1" dirty="0" smtClean="0"/>
              <a:t>				</a:t>
            </a:r>
            <a:r>
              <a:rPr lang="en-US" sz="3600" b="1" u="sng" dirty="0" err="1" smtClean="0"/>
              <a:t>Classwork</a:t>
            </a:r>
            <a:r>
              <a:rPr lang="en-US" sz="3600" b="1" dirty="0" smtClean="0"/>
              <a:t>			</a:t>
            </a:r>
          </a:p>
          <a:p>
            <a:pPr>
              <a:buNone/>
            </a:pPr>
            <a:r>
              <a:rPr lang="en-US" sz="3600" b="1" dirty="0" smtClean="0"/>
              <a:t>				</a:t>
            </a:r>
            <a:r>
              <a:rPr lang="en-US" sz="3600" b="1" u="sng" dirty="0" smtClean="0"/>
              <a:t> Lesson 43 </a:t>
            </a:r>
            <a:r>
              <a:rPr lang="ru-RU" sz="3600" b="1" dirty="0" smtClean="0"/>
              <a:t>	</a:t>
            </a:r>
            <a:r>
              <a:rPr lang="ru-RU" b="1" dirty="0" smtClean="0"/>
              <a:t>			</a:t>
            </a:r>
          </a:p>
          <a:p>
            <a:pPr>
              <a:buNone/>
            </a:pPr>
            <a:r>
              <a:rPr lang="ru-RU" b="1" dirty="0" smtClean="0">
                <a:solidFill>
                  <a:schemeClr val="tx1"/>
                </a:solidFill>
              </a:rPr>
              <a:t>								</a:t>
            </a:r>
            <a:r>
              <a:rPr lang="en-US" b="1" u="sng" dirty="0" smtClean="0"/>
              <a:t>Fri</a:t>
            </a:r>
            <a:r>
              <a:rPr lang="en-US" b="1" u="sng" dirty="0" smtClean="0">
                <a:solidFill>
                  <a:schemeClr val="tx1"/>
                </a:solidFill>
              </a:rPr>
              <a:t>day</a:t>
            </a:r>
          </a:p>
          <a:p>
            <a:pPr>
              <a:buNone/>
            </a:pPr>
            <a:r>
              <a:rPr lang="en-US" b="1" dirty="0" smtClean="0">
                <a:solidFill>
                  <a:schemeClr val="tx1"/>
                </a:solidFill>
              </a:rPr>
              <a:t>		</a:t>
            </a:r>
            <a:r>
              <a:rPr lang="ru-RU" b="1" dirty="0" smtClean="0">
                <a:solidFill>
                  <a:schemeClr val="tx1"/>
                </a:solidFill>
              </a:rPr>
              <a:t>			</a:t>
            </a:r>
            <a:r>
              <a:rPr lang="en-US" b="1" u="sng" dirty="0" smtClean="0">
                <a:solidFill>
                  <a:schemeClr val="tx1"/>
                </a:solidFill>
              </a:rPr>
              <a:t>The 1</a:t>
            </a:r>
            <a:r>
              <a:rPr lang="en-US" b="1" u="sng" dirty="0"/>
              <a:t>8</a:t>
            </a:r>
            <a:r>
              <a:rPr lang="en-US" b="1" u="sng" baseline="30000" dirty="0" smtClean="0">
                <a:solidFill>
                  <a:schemeClr val="tx1"/>
                </a:solidFill>
              </a:rPr>
              <a:t>th</a:t>
            </a:r>
            <a:r>
              <a:rPr lang="en-US" b="1" u="sng" dirty="0" smtClean="0">
                <a:solidFill>
                  <a:schemeClr val="tx1"/>
                </a:solidFill>
              </a:rPr>
              <a:t> of December</a:t>
            </a:r>
            <a:endParaRPr lang="ru-RU" b="1" u="sng" dirty="0" smtClean="0">
              <a:solidFill>
                <a:schemeClr val="tx1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C000"/>
                </a:solidFill>
              </a:rPr>
              <a:t>(</a:t>
            </a:r>
            <a:r>
              <a:rPr lang="ru-RU" b="1" dirty="0" smtClean="0">
                <a:solidFill>
                  <a:srgbClr val="FFC000"/>
                </a:solidFill>
              </a:rPr>
              <a:t>7</a:t>
            </a:r>
            <a:r>
              <a:rPr lang="en-US" b="1" dirty="0" smtClean="0">
                <a:solidFill>
                  <a:srgbClr val="FFC000"/>
                </a:solidFill>
              </a:rPr>
              <a:t>)</a:t>
            </a:r>
            <a:r>
              <a:rPr lang="en-US" b="1" dirty="0" smtClean="0"/>
              <a:t>Home assignment of the lesson 4</a:t>
            </a:r>
            <a:r>
              <a:rPr lang="ru-RU" b="1" dirty="0" smtClean="0"/>
              <a:t>3</a:t>
            </a:r>
            <a:r>
              <a:rPr lang="en-US" b="1" dirty="0" smtClean="0"/>
              <a:t> (1</a:t>
            </a:r>
            <a:r>
              <a:rPr lang="ru-RU" b="1" dirty="0" smtClean="0"/>
              <a:t>8</a:t>
            </a:r>
            <a:r>
              <a:rPr lang="en-US" b="1" dirty="0" smtClean="0"/>
              <a:t>/12)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rgbClr val="C00000"/>
                </a:solidFill>
              </a:rPr>
              <a:t>ВНИМАНИЕ!! В журнале - четыре оценки за   первые четыре недели карантина  и</a:t>
            </a:r>
          </a:p>
          <a:p>
            <a:pPr>
              <a:buNone/>
            </a:pPr>
            <a:r>
              <a:rPr lang="ru-RU" b="1" dirty="0" smtClean="0">
                <a:solidFill>
                  <a:srgbClr val="C00000"/>
                </a:solidFill>
              </a:rPr>
              <a:t>задание урока 40 засчитывается как контрольное – оценка в журнал. </a:t>
            </a:r>
          </a:p>
          <a:p>
            <a:pPr>
              <a:buNone/>
            </a:pPr>
            <a:r>
              <a:rPr lang="ru-RU" b="1" dirty="0" smtClean="0">
                <a:solidFill>
                  <a:srgbClr val="C00000"/>
                </a:solidFill>
              </a:rPr>
              <a:t>Кто что-то не сделал – выполняем и отправляем на  почту (оценки можно исправить в течении недели)!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C000"/>
                </a:solidFill>
              </a:rPr>
              <a:t>(8)</a:t>
            </a:r>
            <a:r>
              <a:rPr lang="en-US" b="1" dirty="0" smtClean="0"/>
              <a:t>Home assignment of the lesson 4</a:t>
            </a:r>
            <a:r>
              <a:rPr lang="ru-RU" b="1" dirty="0" smtClean="0"/>
              <a:t>3</a:t>
            </a:r>
            <a:r>
              <a:rPr lang="en-US" b="1" dirty="0" smtClean="0"/>
              <a:t> (1</a:t>
            </a:r>
            <a:r>
              <a:rPr lang="ru-RU" b="1" dirty="0" smtClean="0"/>
              <a:t>8</a:t>
            </a:r>
            <a:r>
              <a:rPr lang="en-US" b="1" dirty="0" smtClean="0"/>
              <a:t>/12)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sz="3000" b="1" dirty="0"/>
              <a:t>Домашнее задание </a:t>
            </a:r>
            <a:r>
              <a:rPr lang="ru-RU" sz="3000" dirty="0"/>
              <a:t>по желанию – самодельная новогодняя открытка, присылаем фото учителю на почту, из этих фото будет составлена праздничная презентация, которую покажем на уроке ZOOM (будем отгадывать, кто нарисовал, поэтому сохраняйте свою работу в секрете, чтобы она стала сюрпризом для ваших одноклассников</a:t>
            </a:r>
            <a:r>
              <a:rPr lang="ru-RU" sz="3000" dirty="0" smtClean="0"/>
              <a:t>)</a:t>
            </a:r>
            <a:endParaRPr lang="en-US" sz="3000" dirty="0" smtClean="0"/>
          </a:p>
          <a:p>
            <a:endParaRPr lang="ru-RU" sz="3000" dirty="0"/>
          </a:p>
          <a:p>
            <a:r>
              <a:rPr lang="ru-RU" dirty="0"/>
              <a:t>За качественно выполненную новогоднюю открытку будет поставлена оценка по желанию в журнал за первый урок третьей четверти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C000"/>
                </a:solidFill>
              </a:rPr>
              <a:t>(</a:t>
            </a:r>
            <a:r>
              <a:rPr lang="ru-RU" b="1" dirty="0" smtClean="0">
                <a:solidFill>
                  <a:srgbClr val="FFC000"/>
                </a:solidFill>
              </a:rPr>
              <a:t>9</a:t>
            </a:r>
            <a:r>
              <a:rPr lang="en-US" b="1" dirty="0" smtClean="0">
                <a:solidFill>
                  <a:srgbClr val="FFC000"/>
                </a:solidFill>
              </a:rPr>
              <a:t>)</a:t>
            </a:r>
            <a:r>
              <a:rPr lang="en-US" b="1" dirty="0" smtClean="0"/>
              <a:t>Home assignment of the lesson 4</a:t>
            </a:r>
            <a:r>
              <a:rPr lang="ru-RU" b="1" dirty="0" smtClean="0"/>
              <a:t>3</a:t>
            </a:r>
            <a:r>
              <a:rPr lang="en-US" b="1" dirty="0" smtClean="0"/>
              <a:t> (1</a:t>
            </a:r>
            <a:r>
              <a:rPr lang="ru-RU" b="1" dirty="0" smtClean="0"/>
              <a:t>8</a:t>
            </a:r>
            <a:r>
              <a:rPr lang="en-US" b="1" dirty="0" smtClean="0"/>
              <a:t>/12)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b="1" dirty="0" smtClean="0"/>
              <a:t>Quality New Year card </a:t>
            </a:r>
            <a:r>
              <a:rPr lang="en-US" b="1" dirty="0" smtClean="0">
                <a:solidFill>
                  <a:srgbClr val="7030A0"/>
                </a:solidFill>
              </a:rPr>
              <a:t>(</a:t>
            </a:r>
            <a:r>
              <a:rPr lang="ru-RU" b="1" dirty="0" smtClean="0">
                <a:solidFill>
                  <a:srgbClr val="7030A0"/>
                </a:solidFill>
              </a:rPr>
              <a:t>Качественная </a:t>
            </a:r>
            <a:r>
              <a:rPr lang="ru-RU" b="1" dirty="0">
                <a:solidFill>
                  <a:srgbClr val="7030A0"/>
                </a:solidFill>
              </a:rPr>
              <a:t>новогодняя </a:t>
            </a:r>
            <a:r>
              <a:rPr lang="ru-RU" b="1" dirty="0" smtClean="0">
                <a:solidFill>
                  <a:srgbClr val="7030A0"/>
                </a:solidFill>
              </a:rPr>
              <a:t>открытка</a:t>
            </a:r>
            <a:r>
              <a:rPr lang="en-US" b="1" dirty="0" smtClean="0">
                <a:solidFill>
                  <a:srgbClr val="7030A0"/>
                </a:solidFill>
              </a:rPr>
              <a:t>)</a:t>
            </a:r>
            <a:r>
              <a:rPr lang="ru-RU" b="1" dirty="0" smtClean="0"/>
              <a:t>:</a:t>
            </a:r>
            <a:endParaRPr lang="ru-RU" dirty="0"/>
          </a:p>
          <a:p>
            <a:pPr marL="514350" indent="-514350">
              <a:buAutoNum type="arabicParenR"/>
            </a:pPr>
            <a:r>
              <a:rPr lang="en-US" b="1" dirty="0" smtClean="0"/>
              <a:t>Topic </a:t>
            </a:r>
            <a:r>
              <a:rPr lang="ru-RU" b="1" dirty="0" smtClean="0">
                <a:solidFill>
                  <a:srgbClr val="7030A0"/>
                </a:solidFill>
              </a:rPr>
              <a:t>(тема) </a:t>
            </a:r>
          </a:p>
          <a:p>
            <a:pPr marL="514350" indent="-514350">
              <a:buNone/>
            </a:pPr>
            <a:r>
              <a:rPr lang="ru-RU" dirty="0" smtClean="0"/>
              <a:t>Новогодняя </a:t>
            </a:r>
            <a:r>
              <a:rPr lang="ru-RU" dirty="0"/>
              <a:t>открытка – тема Новый год, праздники, зима, каникулы, пожелания для ваших одноклассников</a:t>
            </a:r>
          </a:p>
          <a:p>
            <a:pPr>
              <a:buNone/>
            </a:pPr>
            <a:r>
              <a:rPr lang="ru-RU" dirty="0"/>
              <a:t>2</a:t>
            </a:r>
            <a:r>
              <a:rPr lang="ru-RU" dirty="0" smtClean="0"/>
              <a:t>) </a:t>
            </a:r>
            <a:r>
              <a:rPr lang="en-US" b="1" dirty="0" smtClean="0"/>
              <a:t>Where to do </a:t>
            </a:r>
            <a:r>
              <a:rPr lang="en-US" b="1" dirty="0" smtClean="0">
                <a:solidFill>
                  <a:srgbClr val="7030A0"/>
                </a:solidFill>
              </a:rPr>
              <a:t>(</a:t>
            </a:r>
            <a:r>
              <a:rPr lang="ru-RU" b="1" dirty="0" smtClean="0">
                <a:solidFill>
                  <a:srgbClr val="7030A0"/>
                </a:solidFill>
              </a:rPr>
              <a:t>где делать</a:t>
            </a:r>
            <a:r>
              <a:rPr lang="en-US" b="1" dirty="0" smtClean="0">
                <a:solidFill>
                  <a:srgbClr val="7030A0"/>
                </a:solidFill>
              </a:rPr>
              <a:t>)</a:t>
            </a:r>
            <a:r>
              <a:rPr lang="ru-RU" dirty="0" smtClean="0"/>
              <a:t> 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/>
              <a:t>- на альбомном или тетрадном листе</a:t>
            </a:r>
          </a:p>
          <a:p>
            <a:pPr>
              <a:buNone/>
            </a:pPr>
            <a:r>
              <a:rPr lang="ru-RU" dirty="0"/>
              <a:t>3) </a:t>
            </a:r>
            <a:r>
              <a:rPr lang="en-US" b="1" dirty="0" smtClean="0"/>
              <a:t>What is shown </a:t>
            </a:r>
            <a:r>
              <a:rPr lang="en-US" b="1" dirty="0" smtClean="0">
                <a:solidFill>
                  <a:srgbClr val="7030A0"/>
                </a:solidFill>
              </a:rPr>
              <a:t>(</a:t>
            </a:r>
            <a:r>
              <a:rPr lang="ru-RU" b="1" dirty="0" smtClean="0">
                <a:solidFill>
                  <a:srgbClr val="7030A0"/>
                </a:solidFill>
              </a:rPr>
              <a:t>Что изображено</a:t>
            </a:r>
            <a:r>
              <a:rPr lang="en-US" b="1" dirty="0" smtClean="0">
                <a:solidFill>
                  <a:srgbClr val="7030A0"/>
                </a:solidFill>
              </a:rPr>
              <a:t>)</a:t>
            </a:r>
          </a:p>
          <a:p>
            <a:pPr>
              <a:buNone/>
            </a:pPr>
            <a:r>
              <a:rPr lang="ru-RU" b="1" dirty="0" smtClean="0">
                <a:solidFill>
                  <a:srgbClr val="7030A0"/>
                </a:solidFill>
              </a:rPr>
              <a:t> </a:t>
            </a:r>
            <a:r>
              <a:rPr lang="ru-RU" dirty="0"/>
              <a:t>- новогодняя картинка (пиктограмма, фото, рисунок, коллаж) </a:t>
            </a:r>
            <a:endParaRPr lang="en-US" dirty="0" smtClean="0"/>
          </a:p>
          <a:p>
            <a:pPr>
              <a:buNone/>
            </a:pPr>
            <a:r>
              <a:rPr lang="ru-RU" dirty="0" smtClean="0"/>
              <a:t>4</a:t>
            </a:r>
            <a:r>
              <a:rPr lang="ru-RU" dirty="0"/>
              <a:t>) </a:t>
            </a:r>
            <a:r>
              <a:rPr lang="en-US" b="1" dirty="0" smtClean="0"/>
              <a:t>What to write </a:t>
            </a:r>
            <a:r>
              <a:rPr lang="ru-RU" b="1" dirty="0" smtClean="0">
                <a:solidFill>
                  <a:srgbClr val="7030A0"/>
                </a:solidFill>
              </a:rPr>
              <a:t>(Что писать)</a:t>
            </a:r>
            <a:endParaRPr lang="ru-RU" dirty="0"/>
          </a:p>
          <a:p>
            <a:pPr>
              <a:buNone/>
            </a:pPr>
            <a:r>
              <a:rPr lang="ru-RU" dirty="0" smtClean="0"/>
              <a:t>- </a:t>
            </a:r>
            <a:r>
              <a:rPr lang="ru-RU" dirty="0"/>
              <a:t>новогодние пожелания (10-15 английских слов с переводом)</a:t>
            </a:r>
          </a:p>
          <a:p>
            <a:pPr>
              <a:buNone/>
            </a:pPr>
            <a:r>
              <a:rPr lang="ru-RU" dirty="0" smtClean="0"/>
              <a:t>5)</a:t>
            </a:r>
            <a:r>
              <a:rPr lang="en-US" b="1" dirty="0" smtClean="0"/>
              <a:t>Photo </a:t>
            </a:r>
            <a:r>
              <a:rPr lang="ru-RU" b="1" dirty="0" smtClean="0">
                <a:solidFill>
                  <a:srgbClr val="7030A0"/>
                </a:solidFill>
              </a:rPr>
              <a:t>(фото)</a:t>
            </a:r>
            <a:r>
              <a:rPr lang="ru-RU" dirty="0" smtClean="0"/>
              <a:t> </a:t>
            </a:r>
            <a:r>
              <a:rPr lang="ru-RU" dirty="0"/>
              <a:t>сфотографирована так, чтобы было ясно видно </a:t>
            </a:r>
            <a:r>
              <a:rPr lang="ru-RU" dirty="0" smtClean="0"/>
              <a:t>изображение</a:t>
            </a:r>
            <a:endParaRPr lang="en-US" dirty="0" smtClean="0"/>
          </a:p>
          <a:p>
            <a:pPr>
              <a:buNone/>
            </a:pPr>
            <a:endParaRPr lang="ru-RU" dirty="0"/>
          </a:p>
          <a:p>
            <a:pPr>
              <a:buNone/>
            </a:pPr>
            <a:r>
              <a:rPr lang="ru-RU" dirty="0"/>
              <a:t>Если выполнены все пять условий – оценка «5»</a:t>
            </a:r>
          </a:p>
          <a:p>
            <a:pPr>
              <a:buNone/>
            </a:pPr>
            <a:r>
              <a:rPr lang="ru-RU" dirty="0"/>
              <a:t>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962</Words>
  <Application>Microsoft Office PowerPoint</Application>
  <PresentationFormat>Экран (4:3)</PresentationFormat>
  <Paragraphs>102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Тема Office</vt:lpstr>
      <vt:lpstr> (1) Teacher (Учитель): Кашкарова Людмила Валерьевна </vt:lpstr>
      <vt:lpstr>(2)At the lesson (На уроке)</vt:lpstr>
      <vt:lpstr>(3)Greeting and checking the connection  (Приветствие и проверка связи)</vt:lpstr>
      <vt:lpstr>(4)At the lesson you do class work in your copybooks. (На уроке вы выполняете классную работу в тетрадях)</vt:lpstr>
      <vt:lpstr>(5)Answer our usual questions (Ответьте на наши обычные вопросы)</vt:lpstr>
      <vt:lpstr>(6)Open your copybooks and write down. (Откройте тетради и запишите)</vt:lpstr>
      <vt:lpstr>(7)Home assignment of the lesson 43 (18/12)</vt:lpstr>
      <vt:lpstr>(8)Home assignment of the lesson 43 (18/12)</vt:lpstr>
      <vt:lpstr>(9)Home assignment of the lesson 43 (18/12)</vt:lpstr>
      <vt:lpstr>(10)Open your student’s books,  page 82</vt:lpstr>
      <vt:lpstr>(11)Read after the teacher (Читаем за учителем) </vt:lpstr>
      <vt:lpstr>(12)Read after the teacher (Читаем за учителем) </vt:lpstr>
      <vt:lpstr>(13)Read after the teacher (Читаем за учителем) </vt:lpstr>
      <vt:lpstr>(14)Back translation  (Обратный перевод)</vt:lpstr>
      <vt:lpstr>(15)Back translation  (Обратный перевод)</vt:lpstr>
      <vt:lpstr>(16)Back translation  (Обратный перевод)</vt:lpstr>
      <vt:lpstr>(17)Back translation  (Обратный перевод)</vt:lpstr>
      <vt:lpstr>(18)Back translation  (Обратный перевод)</vt:lpstr>
      <vt:lpstr>(19)Pictures in your student’s books,  page 82</vt:lpstr>
      <vt:lpstr>(20)It is time to finish our lesson.</vt:lpstr>
      <vt:lpstr>(21)The lesson is over.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43(6)</dc:title>
  <dc:creator>Пользователь Windows</dc:creator>
  <cp:lastModifiedBy>Пользователь Windows</cp:lastModifiedBy>
  <cp:revision>11</cp:revision>
  <dcterms:created xsi:type="dcterms:W3CDTF">2020-12-16T17:05:14Z</dcterms:created>
  <dcterms:modified xsi:type="dcterms:W3CDTF">2020-12-16T18:43:21Z</dcterms:modified>
</cp:coreProperties>
</file>