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</p:sldMasterIdLst>
  <p:sldIdLst>
    <p:sldId id="269" r:id="rId5"/>
    <p:sldId id="290" r:id="rId6"/>
    <p:sldId id="286" r:id="rId7"/>
    <p:sldId id="292" r:id="rId8"/>
    <p:sldId id="291" r:id="rId9"/>
    <p:sldId id="274" r:id="rId10"/>
    <p:sldId id="285" r:id="rId11"/>
    <p:sldId id="270" r:id="rId12"/>
    <p:sldId id="257" r:id="rId13"/>
    <p:sldId id="259" r:id="rId14"/>
    <p:sldId id="271" r:id="rId15"/>
    <p:sldId id="272" r:id="rId16"/>
    <p:sldId id="273" r:id="rId17"/>
    <p:sldId id="261" r:id="rId18"/>
    <p:sldId id="283" r:id="rId19"/>
    <p:sldId id="262" r:id="rId20"/>
    <p:sldId id="284" r:id="rId21"/>
    <p:sldId id="263" r:id="rId22"/>
    <p:sldId id="278" r:id="rId23"/>
    <p:sldId id="279" r:id="rId24"/>
    <p:sldId id="264" r:id="rId25"/>
    <p:sldId id="282" r:id="rId26"/>
    <p:sldId id="265" r:id="rId27"/>
    <p:sldId id="28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49463-0371-44E7-983B-191454D0A07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604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F528E5-A143-4B1E-9D0B-0F0D43D671E3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515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18F562-7AC0-4739-885E-08ADA708D5F3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38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49463-0371-44E7-983B-191454D0A07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565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47D191-6893-457F-9AFE-D06196704EC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262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595A4-FD8A-4267-A4C5-1B958D59EF20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272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E6689-D1D2-4D65-AD20-1ECFA45F49E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615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6EFF1-FE06-47F2-8687-22044FBB5D01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443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2B0A9F-3313-47E3-A5C4-8DE77E2B258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101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D68812-F4F3-41FE-AF78-E817C40FA73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1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366B-8DC4-44DD-9704-DC49C4A9ED64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840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47D191-6893-457F-9AFE-D06196704EC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05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B5A7F7-BA37-4AB7-A261-DBAF4CE9CE8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067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F528E5-A143-4B1E-9D0B-0F0D43D671E3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458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18F562-7AC0-4739-885E-08ADA708D5F3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480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49463-0371-44E7-983B-191454D0A07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744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47D191-6893-457F-9AFE-D06196704EC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079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595A4-FD8A-4267-A4C5-1B958D59EF20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936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E6689-D1D2-4D65-AD20-1ECFA45F49E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765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6EFF1-FE06-47F2-8687-22044FBB5D01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492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2B0A9F-3313-47E3-A5C4-8DE77E2B258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77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D68812-F4F3-41FE-AF78-E817C40FA73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051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595A4-FD8A-4267-A4C5-1B958D59EF20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214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366B-8DC4-44DD-9704-DC49C4A9ED64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549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B5A7F7-BA37-4AB7-A261-DBAF4CE9CE8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176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F528E5-A143-4B1E-9D0B-0F0D43D671E3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003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18F562-7AC0-4739-885E-08ADA708D5F3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847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49463-0371-44E7-983B-191454D0A07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6052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47D191-6893-457F-9AFE-D06196704EC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133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595A4-FD8A-4267-A4C5-1B958D59EF20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194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E6689-D1D2-4D65-AD20-1ECFA45F49E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2002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6EFF1-FE06-47F2-8687-22044FBB5D01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3817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2B0A9F-3313-47E3-A5C4-8DE77E2B258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05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E6689-D1D2-4D65-AD20-1ECFA45F49E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850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D68812-F4F3-41FE-AF78-E817C40FA73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137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366B-8DC4-44DD-9704-DC49C4A9ED64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015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B5A7F7-BA37-4AB7-A261-DBAF4CE9CE8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286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F528E5-A143-4B1E-9D0B-0F0D43D671E3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6009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18F562-7AC0-4739-885E-08ADA708D5F3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20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6EFF1-FE06-47F2-8687-22044FBB5D01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043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2B0A9F-3313-47E3-A5C4-8DE77E2B258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53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D68812-F4F3-41FE-AF78-E817C40FA73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97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366B-8DC4-44DD-9704-DC49C4A9ED64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721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B5A7F7-BA37-4AB7-A261-DBAF4CE9CE8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06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3F1530-AD78-406B-A146-7CA468546DA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26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3F1530-AD78-406B-A146-7CA468546DA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36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3F1530-AD78-406B-A146-7CA468546DA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82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3F1530-AD78-406B-A146-7CA468546DA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28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6%20&#1082;&#1083;&#1072;&#1089;&#1089;%20&#1054;&#1073;&#1088;&#1072;&#1079;&#1099;%20&#1089;&#1082;&#1086;&#1088;&#1073;&#1080;%20&#1080;%20&#1087;&#1077;&#1095;&#1072;&#1083;&#1080;\&#1074;&#1077;&#1095;&#1085;&#1099;&#1081;%20&#1087;&#1086;&#1082;&#1086;&#1081;.mp3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3.xml"/><Relationship Id="rId1" Type="http://schemas.openxmlformats.org/officeDocument/2006/relationships/audio" Target="file:///D:\&#1041;&#1077;&#1089;&#1087;&#1077;&#1095;&#1072;&#1083;&#1100;&#1085;&#1099;&#1093;%20&#1040;.%20&#1042;\&#1052;&#1091;&#1079;&#1099;&#1082;&#1072;%20(&#1091;&#1088;&#1086;&#1082;&#1080;)\&#1092;&#1086;&#1085;&#1086;&#1090;&#1077;&#1082;&#1072;\&#1082;&#1086;&#1084;&#1087;&#1086;&#1079;&#1080;&#1090;&#1086;&#1088;&#1099;\&#1047;&#1040;&#1056;&#1059;&#1041;&#1045;&#1046;&#1053;&#1067;&#1045;%20&#1050;&#1054;&#1052;&#1055;&#1054;&#1047;&#1048;&#1058;&#1054;&#1056;&#1067;\&#1052;&#1086;&#1094;&#1072;&#1088;&#1090;%20&#1042;.&#1040;\087%20&#1052;&#1054;&#1062;&#1040;&#1056;&#1058;%20-%20LACRIMOSA%20DIES%20ILLA.MP3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Admin\Desktop\6%20&#1082;&#1083;&#1072;&#1089;&#1089;%20&#1054;&#1073;&#1088;&#1072;&#1079;&#1099;%20&#1089;&#1082;&#1086;&#1088;&#1073;&#1080;%20&#1080;%20&#1087;&#1077;&#1095;&#1072;&#1083;&#1080;\Pergolezi-Stabat-Mater(supermuzlo.com).mp3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6%20&#1082;&#1083;&#1072;&#1089;&#1089;%20&#1054;&#1073;&#1088;&#1072;&#1079;&#1099;%20&#1089;&#1082;&#1086;&#1088;&#1073;&#1080;%20&#1080;%20&#1087;&#1077;&#1095;&#1072;&#1083;&#1080;\Pergolezi-Stabat-Mater(supermuzlo.com)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7493" y="-52958"/>
            <a:ext cx="6588125" cy="1143000"/>
          </a:xfrm>
        </p:spPr>
        <p:txBody>
          <a:bodyPr/>
          <a:lstStyle/>
          <a:p>
            <a:r>
              <a:rPr lang="ru-RU" altLang="ru-RU" sz="4000" b="1" i="1" dirty="0">
                <a:solidFill>
                  <a:schemeClr val="accent3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Чувства человека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9113" y="1143000"/>
            <a:ext cx="6084887" cy="4525963"/>
          </a:xfrm>
        </p:spPr>
        <p:txBody>
          <a:bodyPr/>
          <a:lstStyle/>
          <a:p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Какие чувства вы знаете</a:t>
            </a:r>
            <a:r>
              <a:rPr lang="ru-RU" alt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  <a:p>
            <a:endParaRPr lang="ru-RU" altLang="ru-RU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Всегда ли чувства бывают положительные</a:t>
            </a:r>
            <a:r>
              <a:rPr lang="ru-RU" alt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  <a:p>
            <a:endParaRPr lang="ru-RU" altLang="ru-RU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Назовите негативные чувства</a:t>
            </a:r>
            <a:r>
              <a:rPr lang="ru-RU" alt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endParaRPr lang="ru-RU" altLang="ru-RU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Что такое скорбь?</a:t>
            </a:r>
          </a:p>
          <a:p>
            <a:endParaRPr lang="ru-RU" altLang="ru-RU" sz="36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5" y="205508"/>
            <a:ext cx="2762250" cy="18424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83" y="2183156"/>
            <a:ext cx="2834218" cy="19027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221088"/>
            <a:ext cx="1818654" cy="242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82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262" y="0"/>
            <a:ext cx="91966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скорб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893" y="692696"/>
            <a:ext cx="3936942" cy="5230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4245" y="877099"/>
            <a:ext cx="4781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Смерть есть тайна, жизнь – загадка:</a:t>
            </a:r>
          </a:p>
          <a:p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Где решенье? Цель? Конец?</a:t>
            </a:r>
          </a:p>
          <a:p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Впереди – исчезновенье</a:t>
            </a:r>
          </a:p>
          <a:p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Иль бессмертия венец?</a:t>
            </a:r>
          </a:p>
          <a:p>
            <a:pPr algn="r"/>
            <a:r>
              <a:rPr lang="ru-RU" sz="2400" dirty="0" smtClean="0"/>
              <a:t>А. Майков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20" y="40903"/>
            <a:ext cx="9144000" cy="6817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908720" y="476672"/>
            <a:ext cx="1269703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№</a:t>
            </a:r>
            <a: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1. </a:t>
            </a:r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«</a:t>
            </a:r>
            <a:r>
              <a:rPr lang="ru-RU" sz="2800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Стабат</a:t>
            </a:r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матер </a:t>
            </a:r>
            <a:r>
              <a:rPr lang="ru-RU" sz="28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долороза</a:t>
            </a:r>
            <a: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»</a:t>
            </a:r>
          </a:p>
          <a:p>
            <a:pPr algn="ctr"/>
            <a:r>
              <a:rPr lang="ru-RU" sz="2800" i="1" dirty="0"/>
              <a:t>	</a:t>
            </a: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  <a:t>№</a:t>
            </a:r>
            <a:r>
              <a:rPr lang="ru-RU" sz="2800" i="1" dirty="0">
                <a:solidFill>
                  <a:schemeClr val="accent2">
                    <a:lumMod val="75000"/>
                  </a:schemeClr>
                </a:solidFill>
              </a:rPr>
              <a:t>13. </a:t>
            </a: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800" i="1" dirty="0" err="1" smtClean="0">
                <a:solidFill>
                  <a:schemeClr val="accent2">
                    <a:lumMod val="75000"/>
                  </a:schemeClr>
                </a:solidFill>
              </a:rPr>
              <a:t>Амен</a:t>
            </a: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  <a:p>
            <a:pPr algn="ctr"/>
            <a:endParaRPr lang="ru-RU" sz="2800" i="1" dirty="0" smtClean="0"/>
          </a:p>
          <a:p>
            <a:pPr algn="ctr"/>
            <a:r>
              <a:rPr lang="ru-RU" sz="2400" i="1" dirty="0" smtClean="0"/>
              <a:t>Слушание:</a:t>
            </a:r>
          </a:p>
          <a:p>
            <a:pPr algn="ctr"/>
            <a:endParaRPr lang="ru-RU" sz="2400" i="1" dirty="0" smtClean="0"/>
          </a:p>
          <a:p>
            <a:pPr marL="342900" indent="-342900" algn="ctr">
              <a:buFontTx/>
              <a:buChar char="-"/>
            </a:pPr>
            <a:r>
              <a:rPr lang="ru-RU" sz="2400" i="1" dirty="0" smtClean="0"/>
              <a:t>Какие образы создаёт музыка каждой части? По какому</a:t>
            </a:r>
          </a:p>
          <a:p>
            <a:pPr algn="ctr"/>
            <a:r>
              <a:rPr lang="ru-RU" sz="2400" i="1" dirty="0" smtClean="0"/>
              <a:t> принципу их можно сопоставить – по принципу контраста </a:t>
            </a:r>
          </a:p>
          <a:p>
            <a:pPr algn="ctr"/>
            <a:r>
              <a:rPr lang="ru-RU" sz="2400" i="1" dirty="0" smtClean="0"/>
              <a:t>или по принципу  сходства?</a:t>
            </a:r>
          </a:p>
          <a:p>
            <a:pPr marL="342900" indent="-342900" algn="ctr">
              <a:buFontTx/>
              <a:buChar char="-"/>
            </a:pPr>
            <a:r>
              <a:rPr lang="ru-RU" sz="2400" i="1" dirty="0" smtClean="0"/>
              <a:t>Определите средства выразительности, которые </a:t>
            </a:r>
          </a:p>
          <a:p>
            <a:pPr algn="ctr"/>
            <a:r>
              <a:rPr lang="ru-RU" sz="2400" i="1" dirty="0" smtClean="0"/>
              <a:t>создают образ 1-й части. Каков характер 13-й части?</a:t>
            </a:r>
          </a:p>
          <a:p>
            <a:pPr marL="342900" indent="-342900" algn="ctr">
              <a:buFontTx/>
              <a:buChar char="-"/>
            </a:pPr>
            <a:endParaRPr lang="ru-RU" sz="2400" i="1" dirty="0"/>
          </a:p>
          <a:p>
            <a:pPr algn="ctr"/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406606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91" y="-9380"/>
            <a:ext cx="9162457" cy="68308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88024" y="501327"/>
            <a:ext cx="43951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000000"/>
                </a:solidFill>
              </a:rPr>
              <a:t>Ощущение неторопливого шага передается мерной поступью басов. В звучании струнных слышны вздохи. Минорный лад придает краски трагичности.</a:t>
            </a:r>
          </a:p>
          <a:p>
            <a:pPr lvl="0"/>
            <a:r>
              <a:rPr lang="ru-RU" sz="2400" dirty="0">
                <a:solidFill>
                  <a:srgbClr val="000000"/>
                </a:solidFill>
              </a:rPr>
              <a:t>В вокальной партии – напевная мелодия со скорбными интонациями</a:t>
            </a:r>
            <a:r>
              <a:rPr lang="ru-RU" sz="2400" dirty="0" smtClean="0">
                <a:solidFill>
                  <a:srgbClr val="000000"/>
                </a:solidFill>
              </a:rPr>
              <a:t>.</a:t>
            </a:r>
          </a:p>
          <a:p>
            <a:pPr lvl="0"/>
            <a:endParaRPr lang="ru-RU" sz="2400" dirty="0">
              <a:solidFill>
                <a:srgbClr val="000000"/>
              </a:solidFill>
            </a:endParaRPr>
          </a:p>
          <a:p>
            <a:pPr lvl="0"/>
            <a:r>
              <a:rPr lang="ru-RU" sz="2400" dirty="0" smtClean="0">
                <a:solidFill>
                  <a:srgbClr val="000000"/>
                </a:solidFill>
              </a:rPr>
              <a:t>1-ая </a:t>
            </a:r>
            <a:r>
              <a:rPr lang="ru-RU" sz="2400" dirty="0">
                <a:solidFill>
                  <a:srgbClr val="000000"/>
                </a:solidFill>
              </a:rPr>
              <a:t>часть кантаты связана со скорбным, трагическим образом матери Иисуса Христа – Девы Марии, стоящей перед телом распятого на кресте </a:t>
            </a:r>
            <a:r>
              <a:rPr lang="ru-RU" sz="2400" dirty="0" smtClean="0">
                <a:solidFill>
                  <a:srgbClr val="000000"/>
                </a:solidFill>
              </a:rPr>
              <a:t>сына.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648528"/>
            <a:ext cx="4413421" cy="551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2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0" y="0"/>
            <a:ext cx="919498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91929" y="640415"/>
            <a:ext cx="45365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Музыка </a:t>
            </a:r>
            <a:r>
              <a:rPr lang="ru-RU" sz="2400" dirty="0"/>
              <a:t>«</a:t>
            </a:r>
            <a:r>
              <a:rPr lang="ru-RU" sz="2400" dirty="0" err="1"/>
              <a:t>Stabat</a:t>
            </a:r>
            <a:r>
              <a:rPr lang="ru-RU" sz="2400" dirty="0"/>
              <a:t> </a:t>
            </a:r>
            <a:r>
              <a:rPr lang="ru-RU" sz="2400" dirty="0" err="1"/>
              <a:t>Mater</a:t>
            </a:r>
            <a:r>
              <a:rPr lang="ru-RU" sz="2400" dirty="0"/>
              <a:t>» </a:t>
            </a:r>
            <a:r>
              <a:rPr lang="ru-RU" sz="2400" dirty="0" err="1"/>
              <a:t>Перголези</a:t>
            </a:r>
            <a:r>
              <a:rPr lang="ru-RU" sz="2400" dirty="0"/>
              <a:t> не траурная, напротив, очень светлая! Мотив любви и человеческой преданности объединяет авторов поэтической и музыкальной «</a:t>
            </a:r>
            <a:r>
              <a:rPr lang="ru-RU" sz="2400" dirty="0" err="1"/>
              <a:t>Stabat</a:t>
            </a:r>
            <a:r>
              <a:rPr lang="ru-RU" sz="2400" dirty="0"/>
              <a:t> </a:t>
            </a:r>
            <a:r>
              <a:rPr lang="ru-RU" sz="2400" dirty="0" err="1"/>
              <a:t>Mater</a:t>
            </a:r>
            <a:r>
              <a:rPr lang="ru-RU" sz="2400" dirty="0"/>
              <a:t>». Здесь нет места трагедии и смерти. Это возвышенная печаль и память о прекрасных созданиях, безвременно покинувших мир. Это слезы очищения, света, добра и смирения.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566668"/>
            <a:ext cx="3088847" cy="572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2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                  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262" y="0"/>
            <a:ext cx="91966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baby-mozart_23506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1206" y="444021"/>
            <a:ext cx="6399826" cy="4524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1600" y="5301208"/>
            <a:ext cx="76884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</a:rPr>
              <a:t>Вольфганг Амадей Моцарт (1756 – 1791) </a:t>
            </a:r>
            <a:r>
              <a:rPr lang="ru-RU" sz="2800" dirty="0" smtClean="0"/>
              <a:t>– </a:t>
            </a:r>
          </a:p>
          <a:p>
            <a:r>
              <a:rPr lang="ru-RU" sz="2800" dirty="0" smtClean="0"/>
              <a:t>великий австрийский композитор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В.А. Моцарт Реквием </a:t>
            </a:r>
            <a:endParaRPr lang="ru-RU" altLang="ru-RU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149" name="Picture 5" descr="0909262215408398_f0_0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5108575" cy="510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ogo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628775"/>
            <a:ext cx="2487613" cy="34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39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9262" y="0"/>
            <a:ext cx="91966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нот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052736"/>
            <a:ext cx="8240035" cy="2625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4149080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Реквием Моцарта – многочастное произведение для смешанного хора, солистов и оркестра. В основе его содержания молитвы, произносимые на латинском языке.</a:t>
            </a:r>
          </a:p>
        </p:txBody>
      </p:sp>
      <p:pic>
        <p:nvPicPr>
          <p:cNvPr id="9" name="вечный поко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76456" y="645333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27894095_The_Last_Hours_of_Mozart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6572250" cy="49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s158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260350"/>
            <a:ext cx="29210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altLang="ru-RU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История Реквиема</a:t>
            </a:r>
          </a:p>
        </p:txBody>
      </p:sp>
    </p:spTree>
    <p:extLst>
      <p:ext uri="{BB962C8B-B14F-4D97-AF65-F5344CB8AC3E}">
        <p14:creationId xmlns:p14="http://schemas.microsoft.com/office/powerpoint/2010/main" val="99980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606" y="0"/>
            <a:ext cx="91966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51520" y="548680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Переговоры о создании произведения были окутаны тайной, так как заказчик не хотел называть своего имени. Моцарта преследовал образ незнакомца:</a:t>
            </a:r>
          </a:p>
          <a:p>
            <a:endParaRPr lang="ru-RU" sz="2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911725" y="5031696"/>
            <a:ext cx="5580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Такими словами охарактеризовал смятение души композитора А. Пушкин в своей знаменитой маленькой трагедии «Моцарт и Сальери»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940023" y="1313688"/>
            <a:ext cx="53285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 smtClean="0"/>
          </a:p>
          <a:p>
            <a:r>
              <a:rPr lang="ru-RU" sz="2400" b="1" i="1" dirty="0" smtClean="0"/>
              <a:t>«Человек, одетый в чёрном, Учтиво поклонившись, заказал</a:t>
            </a:r>
          </a:p>
          <a:p>
            <a:r>
              <a:rPr lang="ru-RU" sz="2400" b="1" i="1" dirty="0" smtClean="0"/>
              <a:t>Мне реквием и скрылся…</a:t>
            </a:r>
          </a:p>
          <a:p>
            <a:r>
              <a:rPr lang="ru-RU" sz="2400" b="1" i="1" dirty="0" smtClean="0"/>
              <a:t>Мне день и ночь покоя не дает</a:t>
            </a:r>
          </a:p>
          <a:p>
            <a:r>
              <a:rPr lang="ru-RU" sz="2400" b="1" i="1" dirty="0" smtClean="0"/>
              <a:t>Мой черный человек. </a:t>
            </a:r>
          </a:p>
          <a:p>
            <a:r>
              <a:rPr lang="ru-RU" sz="2400" b="1" i="1" dirty="0" smtClean="0"/>
              <a:t>За мною    всюду</a:t>
            </a:r>
          </a:p>
          <a:p>
            <a:r>
              <a:rPr lang="ru-RU" sz="2400" b="1" i="1" dirty="0" smtClean="0"/>
              <a:t>Как тень, он гонится…»</a:t>
            </a:r>
            <a:endParaRPr lang="ru-RU" sz="24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82" y="4541834"/>
            <a:ext cx="1405321" cy="1911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1609685"/>
            <a:ext cx="3318665" cy="2863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007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18500"/>
          <a:stretch>
            <a:fillRect/>
          </a:stretch>
        </p:blipFill>
        <p:spPr bwMode="auto">
          <a:xfrm>
            <a:off x="156019" y="188640"/>
            <a:ext cx="36004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35375" y="0"/>
            <a:ext cx="5254625" cy="1470025"/>
          </a:xfrm>
        </p:spPr>
        <p:txBody>
          <a:bodyPr anchor="ctr"/>
          <a:lstStyle/>
          <a:p>
            <a:r>
              <a:rPr lang="ru-RU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Лакримоза –</a:t>
            </a:r>
            <a:br>
              <a:rPr lang="ru-RU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день </a:t>
            </a:r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слёз, слёзная</a:t>
            </a:r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51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4427983" y="5229225"/>
            <a:ext cx="1975991" cy="504031"/>
          </a:xfrm>
        </p:spPr>
        <p:txBody>
          <a:bodyPr/>
          <a:lstStyle/>
          <a:p>
            <a:r>
              <a:rPr lang="ru-RU" alt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alt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47" name="Picture 7" descr="51TP4A05GWL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947" y="1340768"/>
            <a:ext cx="3671887" cy="36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ANd9GcST-k1kSv6WwHRE0uYFxlwZ1wTJBozz-wrf0-ngMGK5EdJcu-7W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789363"/>
            <a:ext cx="2863850" cy="28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087 МОЦАРТ - LACRIMOSA DIES ILL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6308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0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32" fill="hold"/>
                                        <p:tgtEl>
                                          <p:spTgt spid="10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85809" y="477318"/>
            <a:ext cx="6858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Я плачу: слезы эти святы,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То дань Творцу от сердца моего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 радости мои, за горе и утраты,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 гласу вечному закона твоего.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В.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Красов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ergolezi-Stabat-Mater(supermuzlo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604448" y="6309320"/>
            <a:ext cx="244475" cy="2444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3593" y="502670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809" y="2706162"/>
            <a:ext cx="5262784" cy="398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2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Слушание:</a:t>
            </a:r>
            <a:endParaRPr lang="ru-RU" altLang="ru-RU" sz="28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620688"/>
            <a:ext cx="9036496" cy="5111750"/>
          </a:xfrm>
        </p:spPr>
        <p:txBody>
          <a:bodyPr/>
          <a:lstStyle/>
          <a:p>
            <a:r>
              <a:rPr lang="ru-RU" altLang="ru-RU" sz="2400" dirty="0">
                <a:solidFill>
                  <a:schemeClr val="bg1"/>
                </a:solidFill>
              </a:rPr>
              <a:t>Какие чувства </a:t>
            </a:r>
            <a:r>
              <a:rPr lang="ru-RU" altLang="ru-RU" sz="2400" dirty="0" smtClean="0">
                <a:solidFill>
                  <a:schemeClr val="bg1"/>
                </a:solidFill>
              </a:rPr>
              <a:t>ощутили вы</a:t>
            </a:r>
            <a:r>
              <a:rPr lang="ru-RU" altLang="ru-RU" sz="2400" dirty="0">
                <a:solidFill>
                  <a:schemeClr val="bg1"/>
                </a:solidFill>
              </a:rPr>
              <a:t>?</a:t>
            </a:r>
          </a:p>
          <a:p>
            <a:r>
              <a:rPr lang="ru-RU" altLang="ru-RU" sz="2400" dirty="0">
                <a:solidFill>
                  <a:schemeClr val="bg1"/>
                </a:solidFill>
              </a:rPr>
              <a:t>О чем </a:t>
            </a:r>
            <a:r>
              <a:rPr lang="ru-RU" altLang="ru-RU" sz="2400" dirty="0" smtClean="0">
                <a:solidFill>
                  <a:schemeClr val="bg1"/>
                </a:solidFill>
              </a:rPr>
              <a:t>вы подумали?</a:t>
            </a:r>
            <a:endParaRPr lang="ru-RU" altLang="ru-RU" sz="2400" dirty="0">
              <a:solidFill>
                <a:schemeClr val="bg1"/>
              </a:solidFill>
            </a:endParaRPr>
          </a:p>
          <a:p>
            <a:r>
              <a:rPr lang="ru-RU" altLang="ru-RU" sz="2400" dirty="0">
                <a:solidFill>
                  <a:schemeClr val="bg1"/>
                </a:solidFill>
              </a:rPr>
              <a:t>Как </a:t>
            </a:r>
            <a:r>
              <a:rPr lang="ru-RU" altLang="ru-RU" sz="2400" dirty="0" smtClean="0">
                <a:solidFill>
                  <a:schemeClr val="bg1"/>
                </a:solidFill>
              </a:rPr>
              <a:t>вы думаете, </a:t>
            </a:r>
            <a:r>
              <a:rPr lang="ru-RU" altLang="ru-RU" sz="2400" dirty="0">
                <a:solidFill>
                  <a:schemeClr val="bg1"/>
                </a:solidFill>
              </a:rPr>
              <a:t>о чем думал композитор, когда сочинял это произведение?</a:t>
            </a:r>
          </a:p>
          <a:p>
            <a:r>
              <a:rPr lang="ru-RU" altLang="ru-RU" sz="2400" dirty="0">
                <a:solidFill>
                  <a:schemeClr val="bg1"/>
                </a:solidFill>
              </a:rPr>
              <a:t>Достоверно ли Моцарт передал скорбь в музыке?</a:t>
            </a:r>
          </a:p>
          <a:p>
            <a:r>
              <a:rPr lang="ru-RU" altLang="ru-RU" sz="2400" dirty="0">
                <a:solidFill>
                  <a:schemeClr val="bg1"/>
                </a:solidFill>
              </a:rPr>
              <a:t>Как </a:t>
            </a:r>
            <a:r>
              <a:rPr lang="ru-RU" altLang="ru-RU" sz="2400" dirty="0" smtClean="0">
                <a:solidFill>
                  <a:schemeClr val="bg1"/>
                </a:solidFill>
              </a:rPr>
              <a:t>вы считаете, </a:t>
            </a:r>
            <a:r>
              <a:rPr lang="ru-RU" altLang="ru-RU" sz="2400" dirty="0">
                <a:solidFill>
                  <a:schemeClr val="bg1"/>
                </a:solidFill>
              </a:rPr>
              <a:t>нужна </a:t>
            </a:r>
            <a:r>
              <a:rPr lang="ru-RU" altLang="ru-RU" sz="2400" dirty="0" smtClean="0">
                <a:solidFill>
                  <a:schemeClr val="bg1"/>
                </a:solidFill>
              </a:rPr>
              <a:t> ли вообще музыка </a:t>
            </a:r>
            <a:r>
              <a:rPr lang="ru-RU" altLang="ru-RU" sz="2400" dirty="0">
                <a:solidFill>
                  <a:schemeClr val="bg1"/>
                </a:solidFill>
              </a:rPr>
              <a:t>скорби?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252" y="3429000"/>
            <a:ext cx="57150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0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262" y="0"/>
            <a:ext cx="91966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56553" y="774868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Музыка «Реквиема» не просто заупокойная месса. В ней композитор, измученный постоянными жизненными невзгодами, передал свои размышления о жизни и смерти, о душе и о боге. </a:t>
            </a:r>
            <a:endParaRPr lang="ru-RU" sz="2000" dirty="0"/>
          </a:p>
        </p:txBody>
      </p:sp>
      <p:pic>
        <p:nvPicPr>
          <p:cNvPr id="7" name="Рисунок 6" descr="премьер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6144" y="1935875"/>
            <a:ext cx="6331712" cy="4748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996936" y="4509120"/>
            <a:ext cx="2842543" cy="2591643"/>
          </a:xfrm>
        </p:spPr>
        <p:txBody>
          <a:bodyPr anchor="ctr"/>
          <a:lstStyle/>
          <a:p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31" y="-297"/>
            <a:ext cx="9199661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76" y="833912"/>
            <a:ext cx="7998645" cy="37554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5121803"/>
            <a:ext cx="84969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Моцарт – величайший композитор с трагической судьбой и светлой душой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16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303" y="0"/>
            <a:ext cx="91966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13792" y="370514"/>
            <a:ext cx="83164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 smtClean="0"/>
              <a:t>Что </a:t>
            </a:r>
            <a:r>
              <a:rPr lang="ru-RU" sz="2400" dirty="0"/>
              <a:t>общего в этих двух </a:t>
            </a:r>
            <a:r>
              <a:rPr lang="ru-RU" sz="2400" dirty="0" smtClean="0"/>
              <a:t>произведениях, прозвучавших на уроке?</a:t>
            </a:r>
          </a:p>
          <a:p>
            <a:pPr marL="285750" indent="-285750">
              <a:buFontTx/>
              <a:buChar char="-"/>
            </a:pPr>
            <a:endParaRPr lang="ru-RU" sz="2400" dirty="0"/>
          </a:p>
          <a:p>
            <a:pPr marL="285750" indent="-285750">
              <a:buFontTx/>
              <a:buChar char="-"/>
            </a:pPr>
            <a:r>
              <a:rPr lang="ru-RU" sz="2400" dirty="0"/>
              <a:t>Как вы считаете, нужна  ли вообще музыка скорби?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078609"/>
            <a:ext cx="90627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C00000"/>
                </a:solidFill>
              </a:rPr>
              <a:t>Композиторы </a:t>
            </a:r>
            <a:r>
              <a:rPr lang="ru-RU" sz="2400" i="1" dirty="0" err="1">
                <a:solidFill>
                  <a:srgbClr val="C00000"/>
                </a:solidFill>
              </a:rPr>
              <a:t>Перголези</a:t>
            </a:r>
            <a:r>
              <a:rPr lang="ru-RU" sz="2400" i="1" dirty="0">
                <a:solidFill>
                  <a:srgbClr val="C00000"/>
                </a:solidFill>
              </a:rPr>
              <a:t> и Моцарт - каждый по своему (в произведениях различных жанров) воплощают мир человеческих переживаний – душевное смятение, умиротворенный покой, глубину горя и страданий человека.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240" y="3689298"/>
            <a:ext cx="2627868" cy="26278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43" y="3689298"/>
            <a:ext cx="1955562" cy="26165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4005064"/>
            <a:ext cx="3236787" cy="2157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chemeClr val="accent1">
                    <a:lumMod val="90000"/>
                  </a:schemeClr>
                </a:solidFill>
              </a:rPr>
              <a:t>Домашнее задание:</a:t>
            </a:r>
            <a:r>
              <a:rPr lang="ru-RU" sz="3600" dirty="0" smtClean="0"/>
              <a:t>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i="1" dirty="0" smtClean="0">
                <a:solidFill>
                  <a:schemeClr val="bg1"/>
                </a:solidFill>
              </a:rPr>
              <a:t>Привести примеры образов скорби и печали в различных видах искусства (изо, скульптуре, литературе, музыке), записать в тетрадь с указанием названий и авторов</a:t>
            </a:r>
            <a:endParaRPr lang="ru-RU" sz="2800" i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005064"/>
            <a:ext cx="5014330" cy="25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6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60032" y="1122363"/>
            <a:ext cx="3140968" cy="1514549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8304" y="3602038"/>
            <a:ext cx="692696" cy="45719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43254" y="1412776"/>
            <a:ext cx="7457491" cy="707886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Microsoft Sans Serif" pitchFamily="34" charset="0"/>
                <a:ea typeface="Verdana" pitchFamily="34" charset="0"/>
                <a:cs typeface="Microsoft Sans Serif" pitchFamily="34" charset="0"/>
              </a:rPr>
              <a:t>ОБРАЗЫ СКОРБИ И ПЕЧАЛИ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Microsoft Sans Serif" pitchFamily="34" charset="0"/>
              <a:ea typeface="Verdana" pitchFamily="34" charset="0"/>
              <a:cs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1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3106738" cy="1143000"/>
          </a:xfrm>
        </p:spPr>
        <p:txBody>
          <a:bodyPr/>
          <a:lstStyle/>
          <a:p>
            <a:r>
              <a:rPr lang="ru-RU" altLang="ru-RU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Скорбь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132138" y="1600200"/>
            <a:ext cx="5554662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Скорбь - это глубокая душевная боль, вызванная потерей  дорогого человека. Любая утрата, даже потеря какой- либо ценности, вызывает тяжелые чувства, но самая большая боль связана со смертью любимого человека и потерей физических или умственных возможностей - инвалидностью.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70" y="116632"/>
            <a:ext cx="8665657" cy="649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4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2606" y="80963"/>
            <a:ext cx="91966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пьет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53" y="557955"/>
            <a:ext cx="3960440" cy="3858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8921" y="1947417"/>
            <a:ext cx="50464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Я плачу: слезы эти святы,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То дань Творцу от сердца моего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 радости мои, за горе и утраты,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 гласу вечному закона твоего.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В.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Красов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ergolezi-Stabat-Mater(supermuzlo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04448" y="6309320"/>
            <a:ext cx="244475" cy="2444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8747" y="4893836"/>
            <a:ext cx="89717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Скульптурная композиция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Пьета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Пьета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пьета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́ (от итал.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pieta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́ – милосердие), в живописи и скульптуре изображение Богоматери, оплакивающей мёртвого Христа, лежащего у неё на коленях.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51919" y="4531039"/>
            <a:ext cx="1530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Микеланжио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" y="11328"/>
            <a:ext cx="9186052" cy="68466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11750"/>
            <a:ext cx="3612899" cy="46618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4973555"/>
            <a:ext cx="896355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rgbClr val="0070C0"/>
                </a:solidFill>
              </a:rPr>
              <a:t>Дирек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>
                <a:solidFill>
                  <a:srgbClr val="0070C0"/>
                </a:solidFill>
              </a:rPr>
              <a:t>Боутс</a:t>
            </a:r>
            <a:r>
              <a:rPr lang="ru-RU" sz="2400" dirty="0">
                <a:solidFill>
                  <a:srgbClr val="0070C0"/>
                </a:solidFill>
              </a:rPr>
              <a:t>. Мадонна скорбящая. 1470-1475 </a:t>
            </a:r>
            <a:endParaRPr lang="ru-RU" sz="2400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Образ </a:t>
            </a:r>
            <a:r>
              <a:rPr lang="ru-RU" dirty="0"/>
              <a:t>скорбящей Богоматери вдохновлял не только многих композиторов, но и многих художников </a:t>
            </a:r>
            <a:r>
              <a:rPr lang="ru-RU" dirty="0" smtClean="0"/>
              <a:t>эпох.</a:t>
            </a:r>
          </a:p>
          <a:p>
            <a:r>
              <a:rPr lang="ru-RU" i="1" dirty="0"/>
              <a:t>О чём скорбит Дева Мария – Мать Иисуса Христа? </a:t>
            </a:r>
          </a:p>
        </p:txBody>
      </p:sp>
    </p:spTree>
    <p:extLst>
      <p:ext uri="{BB962C8B-B14F-4D97-AF65-F5344CB8AC3E}">
        <p14:creationId xmlns:p14="http://schemas.microsoft.com/office/powerpoint/2010/main" val="69207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4" y="-33389"/>
            <a:ext cx="91966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ПЕРГОЛЕЗ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92696"/>
            <a:ext cx="3847863" cy="49685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984" y="1628800"/>
            <a:ext cx="471601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Джованни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Перголези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(1710 – 1736)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итальянский оперный композитор, создатель нового жанра светской музыки - комической оперы (оперы-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буффа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50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66619"/>
            <a:ext cx="9143999" cy="6817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01975"/>
            <a:ext cx="8435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Кантата «</a:t>
            </a:r>
            <a:r>
              <a:rPr lang="en-US" sz="3200" dirty="0" err="1" smtClean="0">
                <a:solidFill>
                  <a:srgbClr val="FF0000"/>
                </a:solidFill>
              </a:rPr>
              <a:t>Stabat</a:t>
            </a:r>
            <a:r>
              <a:rPr lang="en-US" sz="3200" dirty="0" smtClean="0">
                <a:solidFill>
                  <a:srgbClr val="FF0000"/>
                </a:solidFill>
              </a:rPr>
              <a:t> mater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(</a:t>
            </a:r>
            <a:r>
              <a:rPr lang="ru-RU" sz="2800" dirty="0" smtClean="0">
                <a:solidFill>
                  <a:srgbClr val="C00000"/>
                </a:solidFill>
              </a:rPr>
              <a:t>«Стояла мать скорбящая») -</a:t>
            </a:r>
            <a:r>
              <a:rPr lang="ru-RU" sz="2800" dirty="0">
                <a:solidFill>
                  <a:srgbClr val="333333"/>
                </a:solidFill>
                <a:latin typeface="trebuchet ms" panose="020B0603020202020204" pitchFamily="34" charset="0"/>
              </a:rPr>
              <a:t>  </a:t>
            </a:r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самое </a:t>
            </a:r>
            <a:r>
              <a:rPr lang="ru-RU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любимое и популярное произведение </a:t>
            </a:r>
            <a:r>
              <a:rPr lang="ru-RU" sz="2400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композитора.</a:t>
            </a:r>
            <a:r>
              <a:rPr lang="ru-RU" sz="2800" dirty="0" smtClean="0">
                <a:solidFill>
                  <a:srgbClr val="C00000"/>
                </a:solidFill>
              </a:rPr>
              <a:t>  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2154359"/>
            <a:ext cx="5431935" cy="40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3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                                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262" y="0"/>
            <a:ext cx="91966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492384" y="212735"/>
            <a:ext cx="5651617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Кантата «</a:t>
            </a:r>
            <a:r>
              <a:rPr lang="en-US" sz="2400" dirty="0" err="1" smtClean="0">
                <a:solidFill>
                  <a:srgbClr val="FF0000"/>
                </a:solidFill>
              </a:rPr>
              <a:t>Stabat</a:t>
            </a:r>
            <a:r>
              <a:rPr lang="en-US" sz="2400" dirty="0" smtClean="0">
                <a:solidFill>
                  <a:srgbClr val="FF0000"/>
                </a:solidFill>
              </a:rPr>
              <a:t> mater</a:t>
            </a:r>
            <a:r>
              <a:rPr lang="ru-RU" sz="2400" dirty="0" smtClean="0">
                <a:solidFill>
                  <a:srgbClr val="FF0000"/>
                </a:solidFill>
              </a:rPr>
              <a:t>»</a:t>
            </a:r>
            <a:r>
              <a:rPr lang="ru-RU" sz="2400" dirty="0" smtClean="0"/>
              <a:t> – </a:t>
            </a:r>
            <a:r>
              <a:rPr lang="ru-RU" sz="2400" dirty="0"/>
              <a:t> </a:t>
            </a:r>
            <a:r>
              <a:rPr lang="ru-RU" sz="2000" dirty="0">
                <a:solidFill>
                  <a:srgbClr val="C00000"/>
                </a:solidFill>
              </a:rPr>
              <a:t>канонический средневековый духовный </a:t>
            </a:r>
            <a:r>
              <a:rPr lang="ru-RU" sz="2000" dirty="0" smtClean="0">
                <a:solidFill>
                  <a:srgbClr val="C00000"/>
                </a:solidFill>
              </a:rPr>
              <a:t>гимн; </a:t>
            </a:r>
            <a:r>
              <a:rPr lang="ru-RU" sz="2000" i="1" dirty="0" smtClean="0">
                <a:solidFill>
                  <a:srgbClr val="C00000"/>
                </a:solidFill>
              </a:rPr>
              <a:t>сочинение для двух солистов, струнного квартета, контрабаса и органа.</a:t>
            </a:r>
          </a:p>
          <a:p>
            <a:r>
              <a:rPr lang="ru-RU" sz="1600" dirty="0" smtClean="0"/>
              <a:t>Этот католический </a:t>
            </a:r>
            <a:r>
              <a:rPr lang="ru-RU" sz="1600" dirty="0"/>
              <a:t>гимн, исполняемый в храмах в страстную пятницу, рассказывает о страданиях Матери во время распятия Иисуса Христа.</a:t>
            </a:r>
            <a:endParaRPr lang="ru-RU" sz="1600" i="1" dirty="0" smtClean="0">
              <a:solidFill>
                <a:srgbClr val="C00000"/>
              </a:solidFill>
            </a:endParaRPr>
          </a:p>
          <a:p>
            <a:r>
              <a:rPr lang="ru-RU" sz="1600" dirty="0" smtClean="0"/>
              <a:t> Образный строй кантаты продолжает традиции религиозной музыки, связан с обстоятельствами личной жизни композитора и воспевает образы скорби, тоски, печали. </a:t>
            </a:r>
            <a:r>
              <a:rPr lang="ru-RU" sz="1600" dirty="0" err="1" smtClean="0"/>
              <a:t>Перголези</a:t>
            </a:r>
            <a:r>
              <a:rPr lang="ru-RU" sz="1600" dirty="0" smtClean="0"/>
              <a:t> написал кантату в память о своей возлюбленной, отвергнутой его родителями, ушедшей в                                                       монастырь и вскоре умершей там. Сочинив кантату, скоро умирает и сам композитор в возрасте 26 лет. Произведение становится заупокойной мессой (реквиемом) самому </a:t>
            </a:r>
            <a:r>
              <a:rPr lang="ru-RU" sz="1600" dirty="0" err="1" smtClean="0"/>
              <a:t>Перголези</a:t>
            </a:r>
            <a:r>
              <a:rPr lang="ru-RU" sz="1600" dirty="0"/>
              <a:t>. </a:t>
            </a:r>
            <a:endParaRPr lang="ru-RU" sz="1600" dirty="0" smtClean="0"/>
          </a:p>
          <a:p>
            <a:r>
              <a:rPr lang="ru-RU" sz="1600" dirty="0" smtClean="0"/>
              <a:t>Удивительно </a:t>
            </a:r>
            <a:r>
              <a:rPr lang="ru-RU" sz="1600" dirty="0"/>
              <a:t>перекликаются судьбы разделенных почти половиной тысячелетия композитора и автора поэтического первоисточника </a:t>
            </a:r>
            <a:r>
              <a:rPr lang="ru-RU" sz="1600" dirty="0" err="1"/>
              <a:t>Якопоне</a:t>
            </a:r>
            <a:r>
              <a:rPr lang="ru-RU" sz="1600" dirty="0"/>
              <a:t> да </a:t>
            </a:r>
            <a:r>
              <a:rPr lang="ru-RU" sz="1600" dirty="0" err="1"/>
              <a:t>Тоди</a:t>
            </a:r>
            <a:r>
              <a:rPr lang="ru-RU" sz="1600" dirty="0"/>
              <a:t>. Средневековый мастер, пережив смерть супруги, ушел в монастырь и, уже будучи монахом Францисканского ордена, через много лет создал свою бессмертную «</a:t>
            </a:r>
            <a:r>
              <a:rPr lang="ru-RU" sz="1600" dirty="0" err="1"/>
              <a:t>Stabat</a:t>
            </a:r>
            <a:r>
              <a:rPr lang="ru-RU" sz="1600" dirty="0"/>
              <a:t> </a:t>
            </a:r>
            <a:r>
              <a:rPr lang="ru-RU" sz="1600" dirty="0" err="1"/>
              <a:t>Mater</a:t>
            </a:r>
            <a:r>
              <a:rPr lang="ru-RU" sz="1600" dirty="0"/>
              <a:t>».</a:t>
            </a:r>
          </a:p>
          <a:p>
            <a:endParaRPr lang="ru-RU" sz="1600" dirty="0"/>
          </a:p>
        </p:txBody>
      </p:sp>
      <p:pic>
        <p:nvPicPr>
          <p:cNvPr id="6" name="Рисунок 5" descr="нн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137" y="548680"/>
            <a:ext cx="3096848" cy="4428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29" y="4328133"/>
            <a:ext cx="1705873" cy="2445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">
  <a:themeElements>
    <a:clrScheme name="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01">
  <a:themeElements>
    <a:clrScheme name="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01">
  <a:themeElements>
    <a:clrScheme name="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01">
  <a:themeElements>
    <a:clrScheme name="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802</TotalTime>
  <Words>766</Words>
  <Application>Microsoft Office PowerPoint</Application>
  <PresentationFormat>Экран (4:3)</PresentationFormat>
  <Paragraphs>93</Paragraphs>
  <Slides>24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Microsoft Sans Serif</vt:lpstr>
      <vt:lpstr>trebuchet ms</vt:lpstr>
      <vt:lpstr>Verdana</vt:lpstr>
      <vt:lpstr>01</vt:lpstr>
      <vt:lpstr>1_01</vt:lpstr>
      <vt:lpstr>3_01</vt:lpstr>
      <vt:lpstr>4_01</vt:lpstr>
      <vt:lpstr>Чувства человека</vt:lpstr>
      <vt:lpstr>Презентация PowerPoint</vt:lpstr>
      <vt:lpstr> </vt:lpstr>
      <vt:lpstr>Скорбь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                     </vt:lpstr>
      <vt:lpstr>В.А. Моцарт Реквием </vt:lpstr>
      <vt:lpstr>Презентация PowerPoint</vt:lpstr>
      <vt:lpstr>История Реквиема</vt:lpstr>
      <vt:lpstr>Презентация PowerPoint</vt:lpstr>
      <vt:lpstr>Лакримоза –  день слёз, слёзная</vt:lpstr>
      <vt:lpstr>Слушание:</vt:lpstr>
      <vt:lpstr>Презентация PowerPoint</vt:lpstr>
      <vt:lpstr> </vt:lpstr>
      <vt:lpstr>Презентация PowerPoint</vt:lpstr>
      <vt:lpstr>Домашнее задание::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леново</cp:lastModifiedBy>
  <cp:revision>48</cp:revision>
  <dcterms:created xsi:type="dcterms:W3CDTF">2015-12-23T11:25:00Z</dcterms:created>
  <dcterms:modified xsi:type="dcterms:W3CDTF">2020-12-03T15:45:56Z</dcterms:modified>
</cp:coreProperties>
</file>