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AB56-747B-47FC-8D16-93499056733B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EEC7-3E59-483C-81B2-F68264C117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AB56-747B-47FC-8D16-93499056733B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EEC7-3E59-483C-81B2-F68264C117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AB56-747B-47FC-8D16-93499056733B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EEC7-3E59-483C-81B2-F68264C117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AB56-747B-47FC-8D16-93499056733B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EEC7-3E59-483C-81B2-F68264C117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AB56-747B-47FC-8D16-93499056733B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EEC7-3E59-483C-81B2-F68264C117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AB56-747B-47FC-8D16-93499056733B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EEC7-3E59-483C-81B2-F68264C117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AB56-747B-47FC-8D16-93499056733B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EEC7-3E59-483C-81B2-F68264C117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AB56-747B-47FC-8D16-93499056733B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EEC7-3E59-483C-81B2-F68264C117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AB56-747B-47FC-8D16-93499056733B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EEC7-3E59-483C-81B2-F68264C117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AB56-747B-47FC-8D16-93499056733B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EEC7-3E59-483C-81B2-F68264C117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AB56-747B-47FC-8D16-93499056733B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EEC7-3E59-483C-81B2-F68264C117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7AB56-747B-47FC-8D16-93499056733B}" type="datetimeFigureOut">
              <a:rPr lang="ru-RU" smtClean="0"/>
              <a:pPr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BEEC7-3E59-483C-81B2-F68264C117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296144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FFC000"/>
                </a:solidFill>
              </a:rPr>
              <a:t> (1)</a:t>
            </a:r>
            <a:r>
              <a:rPr lang="en-US" sz="3100" b="1" dirty="0" smtClean="0"/>
              <a:t> Teacher </a:t>
            </a:r>
            <a:r>
              <a:rPr lang="en-US" sz="3100" b="1" dirty="0" smtClean="0">
                <a:solidFill>
                  <a:srgbClr val="7030A0"/>
                </a:solidFill>
              </a:rPr>
              <a:t>(</a:t>
            </a:r>
            <a:r>
              <a:rPr lang="ru-RU" sz="3100" b="1" dirty="0" smtClean="0">
                <a:solidFill>
                  <a:srgbClr val="7030A0"/>
                </a:solidFill>
              </a:rPr>
              <a:t>Учитель</a:t>
            </a:r>
            <a:r>
              <a:rPr lang="en-US" sz="3100" b="1" dirty="0" smtClean="0">
                <a:solidFill>
                  <a:srgbClr val="7030A0"/>
                </a:solidFill>
              </a:rPr>
              <a:t>)</a:t>
            </a:r>
            <a:r>
              <a:rPr lang="ru-RU" sz="3100" b="1" dirty="0" smtClean="0"/>
              <a:t>: </a:t>
            </a:r>
            <a:r>
              <a:rPr lang="ru-RU" sz="3100" b="1" dirty="0" err="1" smtClean="0"/>
              <a:t>Кашкарова</a:t>
            </a:r>
            <a:r>
              <a:rPr lang="ru-RU" sz="3100" b="1" dirty="0" smtClean="0"/>
              <a:t> Людмила Валерьевна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556792"/>
            <a:ext cx="6400800" cy="4824536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The English language</a:t>
            </a:r>
          </a:p>
          <a:p>
            <a:r>
              <a:rPr lang="en-US" b="1" dirty="0" smtClean="0"/>
              <a:t> 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ru-RU" b="1" dirty="0" smtClean="0">
                <a:solidFill>
                  <a:srgbClr val="7030A0"/>
                </a:solidFill>
              </a:rPr>
              <a:t>Английский язык</a:t>
            </a:r>
            <a:r>
              <a:rPr lang="en-US" b="1" dirty="0" smtClean="0">
                <a:solidFill>
                  <a:srgbClr val="7030A0"/>
                </a:solidFill>
              </a:rPr>
              <a:t>)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 6 </a:t>
            </a:r>
            <a:r>
              <a:rPr lang="en-US" b="1" dirty="0" smtClean="0">
                <a:solidFill>
                  <a:schemeClr val="tx1"/>
                </a:solidFill>
              </a:rPr>
              <a:t>form 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ru-RU" b="1" dirty="0" smtClean="0">
                <a:solidFill>
                  <a:srgbClr val="7030A0"/>
                </a:solidFill>
              </a:rPr>
              <a:t>класс</a:t>
            </a:r>
            <a:r>
              <a:rPr lang="en-US" b="1" dirty="0" smtClean="0">
                <a:solidFill>
                  <a:srgbClr val="7030A0"/>
                </a:solidFill>
              </a:rPr>
              <a:t>)</a:t>
            </a:r>
            <a:endParaRPr lang="ru-RU" b="1" dirty="0" smtClean="0">
              <a:solidFill>
                <a:srgbClr val="7030A0"/>
              </a:solidFill>
            </a:endParaRPr>
          </a:p>
          <a:p>
            <a:endParaRPr lang="ru-RU" b="1" dirty="0" smtClean="0">
              <a:solidFill>
                <a:srgbClr val="7030A0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Prepare a student’s book, a copybook and a pen.</a:t>
            </a:r>
            <a:r>
              <a:rPr lang="ru-RU" b="1" dirty="0" smtClean="0">
                <a:solidFill>
                  <a:srgbClr val="7030A0"/>
                </a:solidFill>
              </a:rPr>
              <a:t>(Подготовьте учебник, тетрадь, ручку)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2074242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>
                <a:solidFill>
                  <a:srgbClr val="FFC000"/>
                </a:solidFill>
              </a:rPr>
              <a:t>(10)</a:t>
            </a:r>
            <a:r>
              <a:rPr lang="ru-RU" sz="3100" dirty="0" smtClean="0"/>
              <a:t>Общего правила когда сочетание букв </a:t>
            </a:r>
            <a:r>
              <a:rPr lang="ru-RU" sz="3100" b="1" dirty="0" err="1" smtClean="0"/>
              <a:t>th</a:t>
            </a:r>
            <a:r>
              <a:rPr lang="ru-RU" sz="3100" dirty="0" smtClean="0"/>
              <a:t> читается как </a:t>
            </a:r>
            <a:r>
              <a:rPr lang="ru-RU" sz="3100" b="1" dirty="0" smtClean="0"/>
              <a:t>звонкий звук [</a:t>
            </a:r>
            <a:r>
              <a:rPr lang="ru-RU" sz="3100" b="1" dirty="0" err="1" smtClean="0"/>
              <a:t>ð</a:t>
            </a:r>
            <a:r>
              <a:rPr lang="ru-RU" sz="3100" b="1" dirty="0" smtClean="0"/>
              <a:t>]</a:t>
            </a:r>
            <a:r>
              <a:rPr lang="ru-RU" sz="3100" dirty="0" smtClean="0"/>
              <a:t>, а когда как </a:t>
            </a:r>
            <a:r>
              <a:rPr lang="ru-RU" sz="3100" b="1" dirty="0" smtClean="0"/>
              <a:t>глухой звук [</a:t>
            </a:r>
            <a:r>
              <a:rPr lang="ru-RU" sz="3100" b="1" dirty="0" err="1" smtClean="0"/>
              <a:t>θ</a:t>
            </a:r>
            <a:r>
              <a:rPr lang="ru-RU" sz="3100" b="1" dirty="0" smtClean="0"/>
              <a:t>]</a:t>
            </a:r>
            <a:r>
              <a:rPr lang="ru-RU" sz="3100" dirty="0" smtClean="0"/>
              <a:t> не существует, и мы просто запоминаем слова вместе с их произношением.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th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9350" y="2655729"/>
            <a:ext cx="4305300" cy="3307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C000"/>
                </a:solidFill>
              </a:rPr>
              <a:t>(11)</a:t>
            </a:r>
            <a:r>
              <a:rPr lang="ru-RU" sz="3200" b="1" dirty="0" err="1" smtClean="0">
                <a:solidFill>
                  <a:srgbClr val="C00000"/>
                </a:solidFill>
              </a:rPr>
              <a:t>[θ</a:t>
            </a:r>
            <a:r>
              <a:rPr lang="ru-RU" sz="3200" b="1" dirty="0" smtClean="0">
                <a:solidFill>
                  <a:srgbClr val="C00000"/>
                </a:solidFill>
              </a:rPr>
              <a:t>]</a:t>
            </a:r>
            <a:r>
              <a:rPr lang="en-US" sz="3200" b="1" dirty="0" smtClean="0">
                <a:solidFill>
                  <a:srgbClr val="C00000"/>
                </a:solidFill>
              </a:rPr>
              <a:t> -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smtClean="0"/>
              <a:t>three, thirteen, thirty, thanks</a:t>
            </a:r>
            <a:r>
              <a:rPr lang="en-US" sz="3200" dirty="0" smtClean="0"/>
              <a:t>, </a:t>
            </a:r>
            <a:r>
              <a:rPr lang="en-US" sz="3200" b="1" dirty="0" smtClean="0"/>
              <a:t>mouth, both, worth, month</a:t>
            </a:r>
            <a:r>
              <a:rPr lang="en-US" sz="3200" dirty="0" smtClean="0"/>
              <a:t> </a:t>
            </a:r>
            <a:endParaRPr lang="ru-RU" sz="3200" dirty="0"/>
          </a:p>
        </p:txBody>
      </p:sp>
      <p:pic>
        <p:nvPicPr>
          <p:cNvPr id="6" name="Содержимое 5" descr="Какой звук дает th в английском языке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5" y="1958181"/>
            <a:ext cx="71437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2952328"/>
          </a:xfrm>
        </p:spPr>
        <p:txBody>
          <a:bodyPr>
            <a:normAutofit fontScale="90000"/>
          </a:bodyPr>
          <a:lstStyle/>
          <a:p>
            <a:pPr algn="l" fontAlgn="base"/>
            <a:r>
              <a:rPr lang="ru-RU" sz="3600" b="1" dirty="0" smtClean="0"/>
              <a:t> </a:t>
            </a:r>
            <a:r>
              <a:rPr lang="en-US" sz="3600" b="1" dirty="0" smtClean="0">
                <a:solidFill>
                  <a:srgbClr val="FFC000"/>
                </a:solidFill>
              </a:rPr>
              <a:t>(12)</a:t>
            </a:r>
            <a:r>
              <a:rPr lang="ru-RU" sz="3600" b="1" dirty="0" err="1" smtClean="0">
                <a:solidFill>
                  <a:srgbClr val="C00000"/>
                </a:solidFill>
              </a:rPr>
              <a:t>[ð</a:t>
            </a:r>
            <a:r>
              <a:rPr lang="ru-RU" sz="3600" b="1" dirty="0" smtClean="0">
                <a:solidFill>
                  <a:srgbClr val="C00000"/>
                </a:solidFill>
              </a:rPr>
              <a:t>]</a:t>
            </a:r>
            <a:r>
              <a:rPr lang="en-US" sz="3600" b="1" dirty="0" smtClean="0">
                <a:solidFill>
                  <a:srgbClr val="C00000"/>
                </a:solidFill>
              </a:rPr>
              <a:t> - </a:t>
            </a:r>
            <a:r>
              <a:rPr lang="en-US" sz="4000" b="1" dirty="0" smtClean="0"/>
              <a:t>the, these, that, </a:t>
            </a:r>
            <a:r>
              <a:rPr lang="ru-RU" sz="4000" dirty="0" smtClean="0"/>
              <a:t> </a:t>
            </a:r>
            <a:r>
              <a:rPr lang="en-US" sz="4000" b="1" dirty="0" smtClean="0"/>
              <a:t>mother, father, brother,</a:t>
            </a:r>
            <a:r>
              <a:rPr lang="en-US" sz="4000" dirty="0" smtClean="0"/>
              <a:t> </a:t>
            </a:r>
            <a:r>
              <a:rPr lang="en-US" sz="4000" b="1" dirty="0" smtClean="0"/>
              <a:t>them, although, another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Содержимое 5" descr="Быстрый способ улучшить свое произношение на английском за 3 шага |  Английский | English Winglish | Яндекс Дзен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9018" y="1600200"/>
            <a:ext cx="452596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(13)</a:t>
            </a:r>
            <a:r>
              <a:rPr lang="en-US" b="1" dirty="0" smtClean="0"/>
              <a:t>Pronunciation of the letters </a:t>
            </a:r>
            <a:r>
              <a:rPr lang="en-US" b="1" dirty="0" err="1" smtClean="0">
                <a:solidFill>
                  <a:srgbClr val="C00000"/>
                </a:solidFill>
              </a:rPr>
              <a:t>th</a:t>
            </a:r>
            <a:r>
              <a:rPr lang="en-US" b="1" dirty="0" smtClean="0"/>
              <a:t>.</a:t>
            </a:r>
            <a:br>
              <a:rPr lang="en-US" b="1" dirty="0" smtClean="0"/>
            </a:b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ru-RU" b="1" dirty="0" smtClean="0">
                <a:solidFill>
                  <a:srgbClr val="7030A0"/>
                </a:solidFill>
              </a:rPr>
              <a:t>Произношение букв </a:t>
            </a:r>
            <a:r>
              <a:rPr lang="en-US" b="1" dirty="0" err="1" smtClean="0"/>
              <a:t>th</a:t>
            </a:r>
            <a:r>
              <a:rPr lang="en-US" b="1" dirty="0" smtClean="0">
                <a:solidFill>
                  <a:srgbClr val="7030A0"/>
                </a:solidFill>
              </a:rPr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Write down the words in two groups according to the pronunciation of the letters </a:t>
            </a:r>
            <a:r>
              <a:rPr lang="en-US" dirty="0" err="1" smtClean="0"/>
              <a:t>th</a:t>
            </a:r>
            <a:r>
              <a:rPr lang="ru-RU" dirty="0" smtClean="0">
                <a:solidFill>
                  <a:srgbClr val="7030A0"/>
                </a:solidFill>
              </a:rPr>
              <a:t>(Записываем слова в две группы в зависимости от произношения)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1) </a:t>
            </a:r>
            <a:r>
              <a:rPr lang="ru-RU" b="1" dirty="0" smtClean="0"/>
              <a:t>звонкий (</a:t>
            </a:r>
            <a:r>
              <a:rPr lang="ru-RU" b="1" dirty="0" err="1" smtClean="0"/>
              <a:t>voiced</a:t>
            </a:r>
            <a:r>
              <a:rPr lang="ru-RU" b="1" dirty="0" smtClean="0"/>
              <a:t>)</a:t>
            </a:r>
            <a:r>
              <a:rPr lang="ru-RU" dirty="0" smtClean="0"/>
              <a:t> - </a:t>
            </a:r>
            <a:r>
              <a:rPr lang="ru-RU" b="1" dirty="0" smtClean="0">
                <a:solidFill>
                  <a:srgbClr val="C00000"/>
                </a:solidFill>
              </a:rPr>
              <a:t>[</a:t>
            </a:r>
            <a:r>
              <a:rPr lang="ru-RU" b="1" dirty="0" err="1" smtClean="0">
                <a:solidFill>
                  <a:srgbClr val="C00000"/>
                </a:solidFill>
              </a:rPr>
              <a:t>ð</a:t>
            </a:r>
            <a:r>
              <a:rPr lang="ru-RU" b="1" dirty="0" smtClean="0">
                <a:solidFill>
                  <a:srgbClr val="C00000"/>
                </a:solidFill>
              </a:rPr>
              <a:t>]</a:t>
            </a:r>
            <a:r>
              <a:rPr lang="ru-RU" dirty="0" smtClean="0"/>
              <a:t/>
            </a:r>
            <a:br>
              <a:rPr lang="ru-RU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2)</a:t>
            </a:r>
            <a:r>
              <a:rPr lang="ru-RU" dirty="0" smtClean="0"/>
              <a:t>  </a:t>
            </a:r>
            <a:r>
              <a:rPr lang="ru-RU" b="1" dirty="0" smtClean="0"/>
              <a:t>глухой (</a:t>
            </a:r>
            <a:r>
              <a:rPr lang="ru-RU" b="1" dirty="0" err="1" smtClean="0"/>
              <a:t>unvoiced</a:t>
            </a:r>
            <a:r>
              <a:rPr lang="ru-RU" b="1" dirty="0" smtClean="0"/>
              <a:t>)</a:t>
            </a:r>
            <a:r>
              <a:rPr lang="ru-RU" dirty="0" smtClean="0"/>
              <a:t>, который будет обозначен - </a:t>
            </a:r>
            <a:r>
              <a:rPr lang="ru-RU" b="1" dirty="0" smtClean="0">
                <a:solidFill>
                  <a:srgbClr val="C00000"/>
                </a:solidFill>
              </a:rPr>
              <a:t>[</a:t>
            </a:r>
            <a:r>
              <a:rPr lang="ru-RU" b="1" dirty="0" err="1" smtClean="0">
                <a:solidFill>
                  <a:srgbClr val="C00000"/>
                </a:solidFill>
              </a:rPr>
              <a:t>θ</a:t>
            </a:r>
            <a:r>
              <a:rPr lang="ru-RU" b="1" dirty="0" smtClean="0">
                <a:solidFill>
                  <a:srgbClr val="C00000"/>
                </a:solidFill>
              </a:rPr>
              <a:t>]</a:t>
            </a:r>
            <a:endParaRPr lang="en-US" dirty="0" smtClean="0"/>
          </a:p>
          <a:p>
            <a:pPr>
              <a:buNone/>
            </a:pPr>
            <a:r>
              <a:rPr lang="en-US" b="1" u="sng" dirty="0" smtClean="0"/>
              <a:t>This</a:t>
            </a:r>
            <a:r>
              <a:rPr lang="ru-RU" u="sng" dirty="0" smtClean="0"/>
              <a:t> </a:t>
            </a:r>
            <a:r>
              <a:rPr lang="ru-RU" b="1" u="sng" dirty="0" smtClean="0">
                <a:solidFill>
                  <a:srgbClr val="7030A0"/>
                </a:solidFill>
              </a:rPr>
              <a:t>(это)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u="sng" dirty="0" smtClean="0"/>
              <a:t>these</a:t>
            </a:r>
            <a:r>
              <a:rPr lang="ru-RU" b="1" u="sng" dirty="0" smtClean="0">
                <a:solidFill>
                  <a:srgbClr val="7030A0"/>
                </a:solidFill>
              </a:rPr>
              <a:t>(эти)</a:t>
            </a:r>
            <a:r>
              <a:rPr lang="en-US" dirty="0" smtClean="0"/>
              <a:t> </a:t>
            </a:r>
            <a:r>
              <a:rPr lang="ru-RU" u="sng" dirty="0" smtClean="0"/>
              <a:t> </a:t>
            </a:r>
            <a:r>
              <a:rPr lang="en-US" b="1" u="sng" dirty="0" smtClean="0"/>
              <a:t>think</a:t>
            </a:r>
            <a:r>
              <a:rPr lang="ru-RU" b="1" u="sng" dirty="0" smtClean="0">
                <a:solidFill>
                  <a:srgbClr val="7030A0"/>
                </a:solidFill>
              </a:rPr>
              <a:t>(думать) </a:t>
            </a:r>
            <a:r>
              <a:rPr lang="en-US" b="1" u="sng" dirty="0" smtClean="0"/>
              <a:t>Thursday</a:t>
            </a:r>
            <a:r>
              <a:rPr lang="ru-RU" b="1" u="sng" dirty="0" smtClean="0">
                <a:solidFill>
                  <a:srgbClr val="7030A0"/>
                </a:solidFill>
              </a:rPr>
              <a:t>(четверг)</a:t>
            </a:r>
            <a:r>
              <a:rPr lang="en-US" dirty="0" smtClean="0"/>
              <a:t> </a:t>
            </a:r>
            <a:r>
              <a:rPr lang="ru-RU" u="sng" dirty="0" smtClean="0"/>
              <a:t> </a:t>
            </a:r>
            <a:r>
              <a:rPr lang="en-US" b="1" u="sng" dirty="0" smtClean="0"/>
              <a:t>thirteen</a:t>
            </a:r>
            <a:r>
              <a:rPr lang="ru-RU" u="sng" dirty="0" smtClean="0"/>
              <a:t> </a:t>
            </a:r>
            <a:r>
              <a:rPr lang="ru-RU" b="1" u="sng" dirty="0" smtClean="0">
                <a:solidFill>
                  <a:srgbClr val="7030A0"/>
                </a:solidFill>
              </a:rPr>
              <a:t>(13</a:t>
            </a:r>
            <a:r>
              <a:rPr lang="ru-RU" u="sng" dirty="0" smtClean="0"/>
              <a:t>)</a:t>
            </a:r>
            <a:r>
              <a:rPr lang="en-US" dirty="0" smtClean="0"/>
              <a:t> </a:t>
            </a:r>
            <a:r>
              <a:rPr lang="ru-RU" u="sng" dirty="0" smtClean="0"/>
              <a:t> </a:t>
            </a:r>
            <a:r>
              <a:rPr lang="en-US" b="1" u="sng" dirty="0" smtClean="0"/>
              <a:t>they</a:t>
            </a:r>
            <a:r>
              <a:rPr lang="ru-RU" b="1" u="sng" dirty="0" smtClean="0">
                <a:solidFill>
                  <a:srgbClr val="7030A0"/>
                </a:solidFill>
              </a:rPr>
              <a:t>(они) </a:t>
            </a:r>
            <a:r>
              <a:rPr lang="en-US" b="1" u="sng" dirty="0" smtClean="0"/>
              <a:t>their</a:t>
            </a:r>
            <a:r>
              <a:rPr lang="ru-RU" b="1" u="sng" dirty="0" smtClean="0">
                <a:solidFill>
                  <a:srgbClr val="7030A0"/>
                </a:solidFill>
              </a:rPr>
              <a:t>(их)</a:t>
            </a:r>
            <a:r>
              <a:rPr lang="ru-RU" u="sng" dirty="0" smtClean="0"/>
              <a:t> </a:t>
            </a:r>
            <a:r>
              <a:rPr lang="en-US" dirty="0" smtClean="0"/>
              <a:t> </a:t>
            </a:r>
            <a:r>
              <a:rPr lang="en-US" b="1" u="sng" dirty="0" smtClean="0"/>
              <a:t>there</a:t>
            </a:r>
            <a:r>
              <a:rPr lang="ru-RU" b="1" u="sng" dirty="0" smtClean="0">
                <a:solidFill>
                  <a:srgbClr val="7030A0"/>
                </a:solidFill>
              </a:rPr>
              <a:t>(там)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(14)</a:t>
            </a:r>
            <a:r>
              <a:rPr lang="en-US" b="1" dirty="0" smtClean="0"/>
              <a:t>Directions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ru-RU" b="1" dirty="0" smtClean="0">
                <a:solidFill>
                  <a:srgbClr val="7030A0"/>
                </a:solidFill>
              </a:rPr>
              <a:t>направления</a:t>
            </a:r>
            <a:r>
              <a:rPr lang="en-US" b="1" dirty="0" smtClean="0">
                <a:solidFill>
                  <a:srgbClr val="7030A0"/>
                </a:solidFill>
              </a:rPr>
              <a:t>)</a:t>
            </a:r>
            <a:r>
              <a:rPr lang="ru-RU" b="1" dirty="0" smtClean="0">
                <a:solidFill>
                  <a:srgbClr val="7030A0"/>
                </a:solidFill>
              </a:rPr>
              <a:t/>
            </a:r>
            <a:br>
              <a:rPr lang="ru-RU" b="1" dirty="0" smtClean="0">
                <a:solidFill>
                  <a:srgbClr val="7030A0"/>
                </a:solidFill>
              </a:rPr>
            </a:b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b="1" dirty="0" smtClean="0"/>
              <a:t>The task for slide 15 </a:t>
            </a:r>
            <a:r>
              <a:rPr lang="ru-RU" b="1" dirty="0" smtClean="0">
                <a:solidFill>
                  <a:srgbClr val="7030A0"/>
                </a:solidFill>
              </a:rPr>
              <a:t>(задание к слайду 15)</a:t>
            </a:r>
            <a:r>
              <a:rPr lang="en-US" b="1" dirty="0" smtClean="0"/>
              <a:t>:</a:t>
            </a:r>
            <a:endParaRPr lang="ru-RU" b="1" dirty="0" smtClean="0"/>
          </a:p>
          <a:p>
            <a:pPr lvl="1">
              <a:buNone/>
            </a:pPr>
            <a:endParaRPr lang="en-US" b="1" dirty="0" smtClean="0"/>
          </a:p>
          <a:p>
            <a:pPr lvl="1">
              <a:buNone/>
            </a:pPr>
            <a:r>
              <a:rPr lang="en-US" b="1" dirty="0" smtClean="0"/>
              <a:t>Ask the way to the place of your interest.</a:t>
            </a:r>
            <a:r>
              <a:rPr lang="ru-RU" b="1" dirty="0" smtClean="0">
                <a:solidFill>
                  <a:srgbClr val="7030A0"/>
                </a:solidFill>
              </a:rPr>
              <a:t>(Спроси дорогу в то место, которое тебя интересует.)</a:t>
            </a:r>
          </a:p>
          <a:p>
            <a:pPr lvl="1">
              <a:buNone/>
            </a:pPr>
            <a:endParaRPr lang="en-US" b="1" dirty="0" smtClean="0">
              <a:solidFill>
                <a:srgbClr val="7030A0"/>
              </a:solidFill>
            </a:endParaRPr>
          </a:p>
          <a:p>
            <a:pPr lvl="1">
              <a:buNone/>
            </a:pPr>
            <a:r>
              <a:rPr lang="en-US" b="1" dirty="0" smtClean="0"/>
              <a:t>Make notes</a:t>
            </a:r>
            <a:r>
              <a:rPr lang="ru-RU" b="1" dirty="0" smtClean="0"/>
              <a:t> </a:t>
            </a:r>
            <a:r>
              <a:rPr lang="en-US" b="1" dirty="0" smtClean="0"/>
              <a:t>in your copybook who is interested in what place – </a:t>
            </a:r>
            <a:r>
              <a:rPr lang="en-US" b="1" u="sng" dirty="0" smtClean="0"/>
              <a:t>name, place</a:t>
            </a:r>
            <a:r>
              <a:rPr lang="en-US" b="1" dirty="0" smtClean="0"/>
              <a:t>.</a:t>
            </a:r>
            <a:r>
              <a:rPr lang="ru-RU" b="1" dirty="0" smtClean="0"/>
              <a:t> 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ru-RU" b="1" dirty="0" smtClean="0">
                <a:solidFill>
                  <a:srgbClr val="7030A0"/>
                </a:solidFill>
              </a:rPr>
              <a:t>Делай записи в тетради кому что интересно – имя, место)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Слова на тему &quot;Город и общественные места&quot; - Английский язык по Скайпу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720"/>
            <a:ext cx="9144000" cy="5949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83431"/>
            <a:ext cx="8459303" cy="89255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(15)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Excuse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me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where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is the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…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,please?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Простите, </a:t>
            </a:r>
            <a:r>
              <a:rPr lang="ru-RU" sz="2400" b="1" dirty="0" smtClean="0">
                <a:solidFill>
                  <a:srgbClr val="7030A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где находится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…,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пожалуйста?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Содержимое 3" descr="Слова на тему &quot;Город и общественные места&quot; - Английский язык по Скайпу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720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FFC000"/>
                </a:solidFill>
              </a:rPr>
              <a:t>(16)</a:t>
            </a:r>
            <a:r>
              <a:rPr lang="en-US" sz="3200" b="1" dirty="0" smtClean="0"/>
              <a:t>Let us draw conclusion what are the most interesting places for you.</a:t>
            </a:r>
            <a:r>
              <a:rPr lang="en-US" sz="3200" b="1" dirty="0" smtClean="0">
                <a:solidFill>
                  <a:srgbClr val="7030A0"/>
                </a:solidFill>
              </a:rPr>
              <a:t>(</a:t>
            </a:r>
            <a:r>
              <a:rPr lang="ru-RU" sz="3200" b="1" dirty="0" smtClean="0">
                <a:solidFill>
                  <a:srgbClr val="7030A0"/>
                </a:solidFill>
              </a:rPr>
              <a:t>Давайте подведем итог какие место самое интересное для вас)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What is the most popular place?</a:t>
            </a:r>
            <a:r>
              <a:rPr lang="ru-RU" b="1" dirty="0" smtClean="0">
                <a:solidFill>
                  <a:srgbClr val="7030A0"/>
                </a:solidFill>
              </a:rPr>
              <a:t>(Какое место самое интересное?)</a:t>
            </a:r>
            <a:endParaRPr lang="en-US" b="1" dirty="0" smtClean="0">
              <a:solidFill>
                <a:srgbClr val="7030A0"/>
              </a:solidFill>
            </a:endParaRPr>
          </a:p>
          <a:p>
            <a:r>
              <a:rPr lang="en-US" b="1" dirty="0" smtClean="0"/>
              <a:t>Who is interested in it?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7030A0"/>
                </a:solidFill>
              </a:rPr>
              <a:t>(Кто им интересуется?)</a:t>
            </a:r>
            <a:endParaRPr lang="en-US" b="1" dirty="0" smtClean="0">
              <a:solidFill>
                <a:srgbClr val="7030A0"/>
              </a:solidFill>
            </a:endParaRPr>
          </a:p>
          <a:p>
            <a:r>
              <a:rPr lang="en-US" b="1" dirty="0" smtClean="0"/>
              <a:t>What are other places of interest?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7030A0"/>
                </a:solidFill>
              </a:rPr>
              <a:t>(Какие есть другие интересные места?)</a:t>
            </a:r>
          </a:p>
          <a:p>
            <a:r>
              <a:rPr lang="en-US" b="1" dirty="0" smtClean="0"/>
              <a:t>Explain the way to these places from the house</a:t>
            </a:r>
            <a:r>
              <a:rPr lang="en-US" b="1" dirty="0" smtClean="0">
                <a:solidFill>
                  <a:srgbClr val="7030A0"/>
                </a:solidFill>
              </a:rPr>
              <a:t> (</a:t>
            </a:r>
            <a:r>
              <a:rPr lang="ru-RU" b="1" dirty="0" smtClean="0">
                <a:solidFill>
                  <a:srgbClr val="7030A0"/>
                </a:solidFill>
              </a:rPr>
              <a:t>объясните дорогу к этим местам от дома</a:t>
            </a:r>
            <a:r>
              <a:rPr lang="en-US" b="1" dirty="0" smtClean="0">
                <a:solidFill>
                  <a:srgbClr val="7030A0"/>
                </a:solidFill>
              </a:rPr>
              <a:t>)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C000"/>
                </a:solidFill>
              </a:rPr>
              <a:t>(17)</a:t>
            </a:r>
            <a:r>
              <a:rPr lang="en-US" sz="3200" b="1" dirty="0" smtClean="0"/>
              <a:t>Use the phrases from your student’s book </a:t>
            </a:r>
            <a:br>
              <a:rPr lang="en-US" sz="3200" b="1" dirty="0" smtClean="0"/>
            </a:br>
            <a:r>
              <a:rPr lang="en-US" sz="3200" b="1" dirty="0" smtClean="0"/>
              <a:t>page 74 exercise12</a:t>
            </a:r>
            <a:endParaRPr lang="ru-RU" sz="3200" b="1" dirty="0"/>
          </a:p>
        </p:txBody>
      </p:sp>
      <p:pic>
        <p:nvPicPr>
          <p:cNvPr id="4" name="Содержимое 3" descr="Слова на тему &quot;Город и общественные места&quot; - Английский язык по Скайпу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12776"/>
            <a:ext cx="8964488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(18)</a:t>
            </a:r>
            <a:r>
              <a:rPr lang="en-US" b="1" dirty="0" smtClean="0"/>
              <a:t>Home assignment of the lesson 42 (17/12)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600" b="1" dirty="0" smtClean="0"/>
              <a:t>Orally revise three forms or irregular verbs (pages 107-108)</a:t>
            </a:r>
            <a:r>
              <a:rPr lang="en-US" sz="3000" b="1" dirty="0" smtClean="0">
                <a:solidFill>
                  <a:srgbClr val="C00000"/>
                </a:solidFill>
              </a:rPr>
              <a:t/>
            </a:r>
            <a:br>
              <a:rPr lang="en-US" sz="3000" b="1" dirty="0" smtClean="0">
                <a:solidFill>
                  <a:srgbClr val="C00000"/>
                </a:solidFill>
              </a:rPr>
            </a:br>
            <a:r>
              <a:rPr lang="ru-RU" sz="3000" b="1" dirty="0" smtClean="0">
                <a:solidFill>
                  <a:srgbClr val="7030A0"/>
                </a:solidFill>
              </a:rPr>
              <a:t>Устно повторяем три формы неправильных глаголов (стр.107-108</a:t>
            </a:r>
            <a:r>
              <a:rPr lang="ru-RU" sz="3000" b="1" dirty="0" smtClean="0">
                <a:solidFill>
                  <a:srgbClr val="7030A0"/>
                </a:solidFill>
              </a:rPr>
              <a:t>)</a:t>
            </a:r>
          </a:p>
          <a:p>
            <a:pPr>
              <a:buNone/>
            </a:pPr>
            <a:endParaRPr lang="ru-RU" sz="3000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sz="30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ВНИМАНИЕ!! В журнал выставляю четыре оценки за   первые четыре недели карантина  и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з</a:t>
            </a:r>
            <a:r>
              <a:rPr lang="ru-RU" b="1" dirty="0" smtClean="0">
                <a:solidFill>
                  <a:srgbClr val="C00000"/>
                </a:solidFill>
              </a:rPr>
              <a:t>адание урока 40 засчитывается как контрольное – оценка в журнал.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Кто что-то не сделал – выполняем и отправляем на  почту (оценки можно исправить в течении недели)!</a:t>
            </a: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(19)</a:t>
            </a:r>
            <a:r>
              <a:rPr lang="en-US" b="1" dirty="0" smtClean="0"/>
              <a:t>Open your student’s books, page 107.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Read after the teacher </a:t>
            </a:r>
            <a:r>
              <a:rPr lang="ru-RU" b="1" dirty="0" smtClean="0">
                <a:solidFill>
                  <a:srgbClr val="7030A0"/>
                </a:solidFill>
              </a:rPr>
              <a:t>(Читаем за учителем)</a:t>
            </a:r>
            <a:endParaRPr lang="ru-RU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C000"/>
                </a:solidFill>
              </a:rPr>
              <a:t>(2)</a:t>
            </a:r>
            <a:r>
              <a:rPr lang="en-US" b="1" dirty="0" smtClean="0"/>
              <a:t>At the lesson 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ru-RU" b="1" dirty="0" smtClean="0">
                <a:solidFill>
                  <a:srgbClr val="7030A0"/>
                </a:solidFill>
              </a:rPr>
              <a:t>На уроке</a:t>
            </a:r>
            <a:r>
              <a:rPr lang="en-US" b="1" dirty="0" smtClean="0">
                <a:solidFill>
                  <a:srgbClr val="7030A0"/>
                </a:solidFill>
              </a:rPr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sound of your microphone is off 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ru-RU" b="1" dirty="0" smtClean="0">
                <a:solidFill>
                  <a:srgbClr val="7030A0"/>
                </a:solidFill>
              </a:rPr>
              <a:t>Звук вашего микрофона выключен</a:t>
            </a:r>
            <a:r>
              <a:rPr lang="en-US" b="1" dirty="0" smtClean="0">
                <a:solidFill>
                  <a:srgbClr val="7030A0"/>
                </a:solidFill>
              </a:rPr>
              <a:t>)</a:t>
            </a:r>
          </a:p>
          <a:p>
            <a:endParaRPr lang="en-US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r>
              <a:rPr lang="en-US" b="1" dirty="0" smtClean="0"/>
              <a:t>Turn on the sound of your </a:t>
            </a:r>
            <a:r>
              <a:rPr lang="en-US" b="1" dirty="0" err="1" smtClean="0"/>
              <a:t>mic</a:t>
            </a:r>
            <a:r>
              <a:rPr lang="en-US" b="1" dirty="0" smtClean="0"/>
              <a:t> only upon the teacher’s request 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ru-RU" b="1" dirty="0" smtClean="0">
                <a:solidFill>
                  <a:srgbClr val="7030A0"/>
                </a:solidFill>
              </a:rPr>
              <a:t>Включаем звук микрофона только по просьбе учителя</a:t>
            </a:r>
            <a:r>
              <a:rPr lang="en-US" b="1" dirty="0" smtClean="0">
                <a:solidFill>
                  <a:srgbClr val="7030A0"/>
                </a:solidFill>
              </a:rPr>
              <a:t>)</a:t>
            </a:r>
            <a:endParaRPr lang="ru-RU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(20)</a:t>
            </a:r>
            <a:r>
              <a:rPr lang="en-US" b="1" dirty="0" smtClean="0"/>
              <a:t>It is time to finish our lesson.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Any questions?</a:t>
            </a:r>
            <a:endParaRPr lang="ru-RU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(21)</a:t>
            </a:r>
            <a:r>
              <a:rPr lang="en-US" b="1" dirty="0" smtClean="0"/>
              <a:t>The lesson is over.</a:t>
            </a:r>
            <a:endParaRPr lang="ru-RU" dirty="0"/>
          </a:p>
        </p:txBody>
      </p:sp>
      <p:pic>
        <p:nvPicPr>
          <p:cNvPr id="4" name="Содержимое 3" descr="Как улучшить английское произношение за 15 минут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268760"/>
            <a:ext cx="8640960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</a:rPr>
              <a:t>(3)</a:t>
            </a:r>
            <a:r>
              <a:rPr lang="en-US" sz="3200" b="1" dirty="0" smtClean="0"/>
              <a:t>Greeting and checking the connection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7030A0"/>
                </a:solidFill>
              </a:rPr>
              <a:t>(</a:t>
            </a:r>
            <a:r>
              <a:rPr lang="ru-RU" sz="3200" b="1" dirty="0" smtClean="0">
                <a:solidFill>
                  <a:srgbClr val="7030A0"/>
                </a:solidFill>
              </a:rPr>
              <a:t>Приветствие и проверка связи)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Good morning. Glad to meet you. 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ru-RU" b="1" dirty="0" smtClean="0">
                <a:solidFill>
                  <a:srgbClr val="7030A0"/>
                </a:solidFill>
              </a:rPr>
              <a:t>Доброе утро. Рада встрече с вами)</a:t>
            </a:r>
          </a:p>
          <a:p>
            <a:pPr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r>
              <a:rPr lang="en-US" b="1" dirty="0" smtClean="0"/>
              <a:t>How are you? 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ru-RU" b="1" dirty="0" smtClean="0">
                <a:solidFill>
                  <a:srgbClr val="7030A0"/>
                </a:solidFill>
              </a:rPr>
              <a:t>Как вы?)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Is everything OK with  your sound and your picture. 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ru-RU" b="1" dirty="0" smtClean="0">
                <a:solidFill>
                  <a:srgbClr val="7030A0"/>
                </a:solidFill>
              </a:rPr>
              <a:t>Все ли в порядке со звуком и изображением?)</a:t>
            </a:r>
          </a:p>
          <a:p>
            <a:endParaRPr lang="ru-RU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I am fine. Everything is OK.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ru-RU" b="1" dirty="0" smtClean="0">
                <a:solidFill>
                  <a:srgbClr val="7030A0"/>
                </a:solidFill>
              </a:rPr>
              <a:t>Все в порядке)</a:t>
            </a: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I have some problems. 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ru-RU" b="1" dirty="0" smtClean="0">
                <a:solidFill>
                  <a:srgbClr val="7030A0"/>
                </a:solidFill>
              </a:rPr>
              <a:t>Есть проблемы.)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(4)</a:t>
            </a:r>
            <a:r>
              <a:rPr lang="en-US" sz="2800" b="1" dirty="0" smtClean="0"/>
              <a:t>At the lesson you do class</a:t>
            </a:r>
            <a:r>
              <a:rPr lang="ru-RU" sz="2800" b="1" dirty="0" smtClean="0"/>
              <a:t> </a:t>
            </a:r>
            <a:r>
              <a:rPr lang="en-US" sz="2800" b="1" dirty="0" smtClean="0"/>
              <a:t>work in your copybooks.</a:t>
            </a:r>
            <a:br>
              <a:rPr lang="en-US" sz="2800" b="1" dirty="0" smtClean="0"/>
            </a:br>
            <a:r>
              <a:rPr lang="ru-RU" sz="2800" b="1" dirty="0" smtClean="0">
                <a:solidFill>
                  <a:srgbClr val="7030A0"/>
                </a:solidFill>
              </a:rPr>
              <a:t>(На уроке вы выполняете классную работу в тетрадях)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57203"/>
          </a:xfrm>
        </p:spPr>
        <p:txBody>
          <a:bodyPr/>
          <a:lstStyle/>
          <a:p>
            <a:r>
              <a:rPr lang="en-US" b="1" dirty="0" smtClean="0"/>
              <a:t>Write down in your copybook underlined information.</a:t>
            </a:r>
            <a:r>
              <a:rPr lang="ru-RU" b="1" dirty="0" smtClean="0">
                <a:solidFill>
                  <a:srgbClr val="7030A0"/>
                </a:solidFill>
              </a:rPr>
              <a:t>(записываете в тетради </a:t>
            </a:r>
            <a:r>
              <a:rPr lang="ru-RU" b="1" u="sng" dirty="0" smtClean="0">
                <a:solidFill>
                  <a:srgbClr val="7030A0"/>
                </a:solidFill>
              </a:rPr>
              <a:t>подчеркнутую информацию)</a:t>
            </a:r>
            <a:endParaRPr lang="en-US" b="1" u="sng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(5)</a:t>
            </a:r>
            <a:r>
              <a:rPr lang="en-US" b="1" dirty="0" smtClean="0"/>
              <a:t>Marks for the class</a:t>
            </a:r>
            <a:r>
              <a:rPr lang="ru-RU" b="1" dirty="0" smtClean="0"/>
              <a:t> </a:t>
            </a:r>
            <a:r>
              <a:rPr lang="en-US" b="1" dirty="0" smtClean="0"/>
              <a:t>work</a:t>
            </a:r>
            <a:r>
              <a:rPr lang="ru-RU" b="1" dirty="0" smtClean="0">
                <a:solidFill>
                  <a:srgbClr val="7030A0"/>
                </a:solidFill>
              </a:rPr>
              <a:t> (оценки за классную работу 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mark for the class</a:t>
            </a:r>
            <a:r>
              <a:rPr lang="ru-RU" b="1" dirty="0" smtClean="0"/>
              <a:t> </a:t>
            </a:r>
            <a:r>
              <a:rPr lang="en-US" b="1" dirty="0" smtClean="0"/>
              <a:t>work is optional </a:t>
            </a:r>
            <a:r>
              <a:rPr lang="ru-RU" b="1" dirty="0" smtClean="0"/>
              <a:t>- </a:t>
            </a:r>
            <a:r>
              <a:rPr lang="en-US" b="1" dirty="0" smtClean="0"/>
              <a:t>send the photo of the class</a:t>
            </a:r>
            <a:r>
              <a:rPr lang="ru-RU" b="1" dirty="0" smtClean="0"/>
              <a:t> </a:t>
            </a:r>
            <a:r>
              <a:rPr lang="en-US" b="1" dirty="0" smtClean="0"/>
              <a:t>work to the teacher by mail.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7030A0"/>
                </a:solidFill>
              </a:rPr>
              <a:t>(оценка за классную работу по желанию, отправляем фото работы на почту учителя).</a:t>
            </a:r>
            <a:endParaRPr lang="ru-RU" b="1" dirty="0" smtClean="0"/>
          </a:p>
          <a:p>
            <a:pPr>
              <a:buNone/>
            </a:pPr>
            <a:r>
              <a:rPr lang="en-US" b="1" dirty="0" smtClean="0"/>
              <a:t>“5” – no mistakes </a:t>
            </a: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ru-RU" b="1" dirty="0" smtClean="0">
                <a:solidFill>
                  <a:srgbClr val="7030A0"/>
                </a:solidFill>
              </a:rPr>
              <a:t>нет ошибок)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“4” – few mistakes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7030A0"/>
                </a:solidFill>
              </a:rPr>
              <a:t>(мало ошибок)</a:t>
            </a:r>
            <a:endParaRPr lang="en-US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b="1" dirty="0" smtClean="0"/>
              <a:t>“3” – many mistakes </a:t>
            </a:r>
            <a:r>
              <a:rPr lang="ru-RU" b="1" dirty="0" smtClean="0">
                <a:solidFill>
                  <a:srgbClr val="7030A0"/>
                </a:solidFill>
              </a:rPr>
              <a:t>(много ошибок)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C000"/>
                </a:solidFill>
              </a:rPr>
              <a:t>(6)</a:t>
            </a:r>
            <a:r>
              <a:rPr lang="en-US" sz="3600" b="1" dirty="0" smtClean="0"/>
              <a:t>Answer our usual questions </a:t>
            </a:r>
            <a:r>
              <a:rPr lang="en-US" sz="3600" b="1" dirty="0" smtClean="0">
                <a:solidFill>
                  <a:srgbClr val="7030A0"/>
                </a:solidFill>
              </a:rPr>
              <a:t>(</a:t>
            </a:r>
            <a:r>
              <a:rPr lang="ru-RU" sz="3600" b="1" dirty="0" smtClean="0">
                <a:solidFill>
                  <a:srgbClr val="7030A0"/>
                </a:solidFill>
              </a:rPr>
              <a:t>Ответьте на наши обычные вопросы)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What is the number of today’s lesson?</a:t>
            </a:r>
          </a:p>
          <a:p>
            <a:pPr>
              <a:buNone/>
            </a:pPr>
            <a:r>
              <a:rPr lang="en-US" b="1" dirty="0" smtClean="0"/>
              <a:t>What day is it today?</a:t>
            </a:r>
          </a:p>
          <a:p>
            <a:pPr>
              <a:buNone/>
            </a:pPr>
            <a:r>
              <a:rPr lang="en-US" b="1" dirty="0" smtClean="0"/>
              <a:t>What date is it today?</a:t>
            </a:r>
            <a:endParaRPr lang="ru-RU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</a:rPr>
              <a:t>(7)</a:t>
            </a:r>
            <a:r>
              <a:rPr lang="en-US" sz="3200" b="1" dirty="0" smtClean="0"/>
              <a:t>Open your copybooks and write down. </a:t>
            </a:r>
            <a:r>
              <a:rPr lang="ru-RU" sz="3200" b="1" dirty="0" smtClean="0">
                <a:solidFill>
                  <a:srgbClr val="7030A0"/>
                </a:solidFill>
              </a:rPr>
              <a:t>(Откройте тетради и запишите)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b="1" dirty="0" smtClean="0"/>
              <a:t>				</a:t>
            </a:r>
            <a:r>
              <a:rPr lang="en-US" sz="3600" b="1" u="sng" dirty="0" err="1" smtClean="0"/>
              <a:t>Classwork</a:t>
            </a:r>
            <a:r>
              <a:rPr lang="en-US" sz="3600" b="1" dirty="0" smtClean="0"/>
              <a:t>			</a:t>
            </a:r>
          </a:p>
          <a:p>
            <a:pPr>
              <a:buNone/>
            </a:pPr>
            <a:r>
              <a:rPr lang="en-US" sz="3600" b="1" dirty="0" smtClean="0"/>
              <a:t>				</a:t>
            </a:r>
            <a:r>
              <a:rPr lang="en-US" sz="3600" b="1" u="sng" dirty="0" smtClean="0"/>
              <a:t> Lesson 42 </a:t>
            </a:r>
            <a:r>
              <a:rPr lang="ru-RU" sz="3600" b="1" dirty="0" smtClean="0"/>
              <a:t>	</a:t>
            </a:r>
            <a:r>
              <a:rPr lang="ru-RU" b="1" dirty="0" smtClean="0"/>
              <a:t>			</a:t>
            </a:r>
          </a:p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</a:rPr>
              <a:t>								</a:t>
            </a:r>
            <a:r>
              <a:rPr lang="en-US" b="1" u="sng" dirty="0" smtClean="0">
                <a:solidFill>
                  <a:schemeClr val="tx1"/>
                </a:solidFill>
              </a:rPr>
              <a:t>Th</a:t>
            </a:r>
            <a:r>
              <a:rPr lang="en-US" b="1" u="sng" dirty="0" smtClean="0"/>
              <a:t>ur</a:t>
            </a:r>
            <a:r>
              <a:rPr lang="en-US" b="1" u="sng" dirty="0" smtClean="0">
                <a:solidFill>
                  <a:schemeClr val="tx1"/>
                </a:solidFill>
              </a:rPr>
              <a:t>sday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		</a:t>
            </a:r>
            <a:r>
              <a:rPr lang="ru-RU" b="1" dirty="0" smtClean="0">
                <a:solidFill>
                  <a:schemeClr val="tx1"/>
                </a:solidFill>
              </a:rPr>
              <a:t>			</a:t>
            </a:r>
            <a:r>
              <a:rPr lang="en-US" b="1" u="sng" dirty="0" smtClean="0">
                <a:solidFill>
                  <a:schemeClr val="tx1"/>
                </a:solidFill>
              </a:rPr>
              <a:t>The 1</a:t>
            </a:r>
            <a:r>
              <a:rPr lang="ru-RU" b="1" u="sng" smtClean="0">
                <a:solidFill>
                  <a:schemeClr val="tx1"/>
                </a:solidFill>
              </a:rPr>
              <a:t>7</a:t>
            </a:r>
            <a:r>
              <a:rPr lang="en-US" b="1" u="sng" baseline="30000" smtClean="0">
                <a:solidFill>
                  <a:schemeClr val="tx1"/>
                </a:solidFill>
              </a:rPr>
              <a:t>th</a:t>
            </a:r>
            <a:r>
              <a:rPr lang="en-US" b="1" u="sng" dirty="0" smtClean="0">
                <a:solidFill>
                  <a:schemeClr val="tx1"/>
                </a:solidFill>
              </a:rPr>
              <a:t> of December</a:t>
            </a:r>
            <a:endParaRPr lang="ru-RU" b="1" u="sng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(8)</a:t>
            </a:r>
            <a:r>
              <a:rPr lang="en-US" b="1" dirty="0" smtClean="0"/>
              <a:t>Pronunciation of the letters </a:t>
            </a:r>
            <a:r>
              <a:rPr lang="en-US" b="1" dirty="0" err="1" smtClean="0">
                <a:solidFill>
                  <a:srgbClr val="C00000"/>
                </a:solidFill>
              </a:rPr>
              <a:t>th</a:t>
            </a:r>
            <a:r>
              <a:rPr lang="en-US" b="1" dirty="0" smtClean="0"/>
              <a:t>.</a:t>
            </a:r>
            <a:br>
              <a:rPr lang="en-US" b="1" dirty="0" smtClean="0"/>
            </a:b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ru-RU" b="1" dirty="0" smtClean="0">
                <a:solidFill>
                  <a:srgbClr val="7030A0"/>
                </a:solidFill>
              </a:rPr>
              <a:t>Произношение букв </a:t>
            </a:r>
            <a:r>
              <a:rPr lang="en-US" b="1" dirty="0" err="1" smtClean="0"/>
              <a:t>th</a:t>
            </a:r>
            <a:r>
              <a:rPr lang="en-US" b="1" dirty="0" smtClean="0">
                <a:solidFill>
                  <a:srgbClr val="7030A0"/>
                </a:solidFill>
              </a:rPr>
              <a:t>)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4" name="Содержимое 3" descr="Произношение TH [θ] и [ð]- English Spot - YouTube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922" y="1600200"/>
            <a:ext cx="804615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(9)</a:t>
            </a:r>
            <a:r>
              <a:rPr lang="en-US" b="1" dirty="0" smtClean="0"/>
              <a:t>Pronunciation of the letters </a:t>
            </a:r>
            <a:r>
              <a:rPr lang="en-US" b="1" dirty="0" err="1" smtClean="0">
                <a:solidFill>
                  <a:srgbClr val="C00000"/>
                </a:solidFill>
              </a:rPr>
              <a:t>th</a:t>
            </a:r>
            <a:r>
              <a:rPr lang="en-US" b="1" dirty="0" smtClean="0"/>
              <a:t>.</a:t>
            </a:r>
            <a:br>
              <a:rPr lang="en-US" b="1" dirty="0" smtClean="0"/>
            </a:br>
            <a:r>
              <a:rPr lang="en-US" b="1" dirty="0" smtClean="0">
                <a:solidFill>
                  <a:srgbClr val="7030A0"/>
                </a:solidFill>
              </a:rPr>
              <a:t>(</a:t>
            </a:r>
            <a:r>
              <a:rPr lang="ru-RU" b="1" dirty="0" smtClean="0">
                <a:solidFill>
                  <a:srgbClr val="7030A0"/>
                </a:solidFill>
              </a:rPr>
              <a:t>Произношение букв </a:t>
            </a:r>
            <a:r>
              <a:rPr lang="en-US" b="1" dirty="0" err="1" smtClean="0"/>
              <a:t>th</a:t>
            </a:r>
            <a:r>
              <a:rPr lang="en-US" b="1" dirty="0" smtClean="0">
                <a:solidFill>
                  <a:srgbClr val="7030A0"/>
                </a:solidFill>
              </a:rPr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>
              <a:buNone/>
            </a:pPr>
            <a:r>
              <a:rPr lang="ru-RU" dirty="0" smtClean="0"/>
              <a:t>Как прочитать сочетание букв </a:t>
            </a:r>
            <a:r>
              <a:rPr lang="ru-RU" dirty="0" err="1" smtClean="0"/>
              <a:t>th</a:t>
            </a:r>
            <a:r>
              <a:rPr lang="ru-RU" dirty="0" smtClean="0"/>
              <a:t> в английском языке?</a:t>
            </a:r>
          </a:p>
          <a:p>
            <a:pPr fontAlgn="base">
              <a:buNone/>
            </a:pPr>
            <a:r>
              <a:rPr lang="ru-RU" dirty="0" smtClean="0"/>
              <a:t>в английском языке </a:t>
            </a:r>
            <a:br>
              <a:rPr lang="ru-RU" dirty="0" smtClean="0"/>
            </a:br>
            <a:r>
              <a:rPr lang="ru-RU" dirty="0" smtClean="0"/>
              <a:t> Буквы</a:t>
            </a:r>
            <a:r>
              <a:rPr lang="en-US" dirty="0" smtClean="0"/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th</a:t>
            </a:r>
            <a:r>
              <a:rPr lang="ru-RU" dirty="0" smtClean="0"/>
              <a:t>  в английском языке всегда дают один и тот же межзубный звук, который может произноситься:</a:t>
            </a:r>
          </a:p>
          <a:p>
            <a:pPr>
              <a:buNone/>
            </a:pPr>
            <a:r>
              <a:rPr lang="ru-RU" dirty="0" smtClean="0"/>
              <a:t>1) как </a:t>
            </a:r>
            <a:r>
              <a:rPr lang="ru-RU" b="1" dirty="0" smtClean="0"/>
              <a:t>звонкий (</a:t>
            </a:r>
            <a:r>
              <a:rPr lang="ru-RU" b="1" dirty="0" err="1" smtClean="0"/>
              <a:t>voiced</a:t>
            </a:r>
            <a:r>
              <a:rPr lang="ru-RU" b="1" dirty="0" smtClean="0"/>
              <a:t>)</a:t>
            </a:r>
            <a:r>
              <a:rPr lang="ru-RU" dirty="0" smtClean="0"/>
              <a:t>, тогда мы его обозначаем - </a:t>
            </a:r>
            <a:r>
              <a:rPr lang="ru-RU" b="1" dirty="0" smtClean="0">
                <a:solidFill>
                  <a:srgbClr val="C00000"/>
                </a:solidFill>
              </a:rPr>
              <a:t>[</a:t>
            </a:r>
            <a:r>
              <a:rPr lang="ru-RU" b="1" dirty="0" err="1" smtClean="0">
                <a:solidFill>
                  <a:srgbClr val="C00000"/>
                </a:solidFill>
              </a:rPr>
              <a:t>ð</a:t>
            </a:r>
            <a:r>
              <a:rPr lang="ru-RU" b="1" dirty="0" smtClean="0">
                <a:solidFill>
                  <a:srgbClr val="C00000"/>
                </a:solidFill>
              </a:rPr>
              <a:t>]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этот звук в словах: </a:t>
            </a:r>
            <a:r>
              <a:rPr lang="ru-RU" dirty="0" err="1" smtClean="0"/>
              <a:t>then</a:t>
            </a:r>
            <a:r>
              <a:rPr lang="ru-RU" dirty="0" smtClean="0"/>
              <a:t>, </a:t>
            </a:r>
            <a:r>
              <a:rPr lang="ru-RU" dirty="0" err="1" smtClean="0"/>
              <a:t>this</a:t>
            </a:r>
            <a:r>
              <a:rPr lang="ru-RU" dirty="0" smtClean="0"/>
              <a:t>, </a:t>
            </a:r>
            <a:r>
              <a:rPr lang="ru-RU" dirty="0" err="1" smtClean="0"/>
              <a:t>there</a:t>
            </a:r>
            <a:r>
              <a:rPr lang="ru-RU" dirty="0" smtClean="0"/>
              <a:t>, </a:t>
            </a:r>
            <a:r>
              <a:rPr lang="ru-RU" dirty="0" err="1" smtClean="0"/>
              <a:t>other</a:t>
            </a:r>
            <a:r>
              <a:rPr lang="ru-RU" dirty="0" smtClean="0"/>
              <a:t>, </a:t>
            </a:r>
            <a:r>
              <a:rPr lang="ru-RU" dirty="0" err="1" smtClean="0"/>
              <a:t>smooth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2) или как </a:t>
            </a:r>
            <a:r>
              <a:rPr lang="ru-RU" b="1" dirty="0" smtClean="0"/>
              <a:t>глухой (</a:t>
            </a:r>
            <a:r>
              <a:rPr lang="ru-RU" b="1" dirty="0" err="1" smtClean="0"/>
              <a:t>unvoiced</a:t>
            </a:r>
            <a:r>
              <a:rPr lang="ru-RU" b="1" dirty="0" smtClean="0"/>
              <a:t>)</a:t>
            </a:r>
            <a:r>
              <a:rPr lang="ru-RU" dirty="0" smtClean="0"/>
              <a:t>, который будет обозначен - </a:t>
            </a:r>
            <a:r>
              <a:rPr lang="ru-RU" b="1" dirty="0" smtClean="0">
                <a:solidFill>
                  <a:srgbClr val="C00000"/>
                </a:solidFill>
              </a:rPr>
              <a:t>[</a:t>
            </a:r>
            <a:r>
              <a:rPr lang="ru-RU" b="1" dirty="0" err="1" smtClean="0">
                <a:solidFill>
                  <a:srgbClr val="C00000"/>
                </a:solidFill>
              </a:rPr>
              <a:t>θ</a:t>
            </a:r>
            <a:r>
              <a:rPr lang="ru-RU" b="1" dirty="0" smtClean="0">
                <a:solidFill>
                  <a:srgbClr val="C00000"/>
                </a:solidFill>
              </a:rPr>
              <a:t>]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этот звук можно услышать в словах: </a:t>
            </a:r>
            <a:r>
              <a:rPr lang="ru-RU" dirty="0" err="1" smtClean="0"/>
              <a:t>thin</a:t>
            </a:r>
            <a:r>
              <a:rPr lang="ru-RU" dirty="0" smtClean="0"/>
              <a:t>, </a:t>
            </a:r>
            <a:r>
              <a:rPr lang="ru-RU" dirty="0" err="1" smtClean="0"/>
              <a:t>through</a:t>
            </a:r>
            <a:r>
              <a:rPr lang="ru-RU" dirty="0" smtClean="0"/>
              <a:t>, </a:t>
            </a:r>
            <a:r>
              <a:rPr lang="ru-RU" dirty="0" err="1" smtClean="0"/>
              <a:t>thumb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635</Words>
  <Application>Microsoft Office PowerPoint</Application>
  <PresentationFormat>Экран (4:3)</PresentationFormat>
  <Paragraphs>76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 (1) Teacher (Учитель): Кашкарова Людмила Валерьевна </vt:lpstr>
      <vt:lpstr>(2)At the lesson (На уроке)</vt:lpstr>
      <vt:lpstr>(3)Greeting and checking the connection  (Приветствие и проверка связи)</vt:lpstr>
      <vt:lpstr>(4)At the lesson you do class work in your copybooks. (На уроке вы выполняете классную работу в тетрадях)</vt:lpstr>
      <vt:lpstr>(5)Marks for the class work (оценки за классную работу )</vt:lpstr>
      <vt:lpstr>(6)Answer our usual questions (Ответьте на наши обычные вопросы)</vt:lpstr>
      <vt:lpstr>(7)Open your copybooks and write down. (Откройте тетради и запишите)</vt:lpstr>
      <vt:lpstr>(8)Pronunciation of the letters th. (Произношение букв th)</vt:lpstr>
      <vt:lpstr>(9)Pronunciation of the letters th. (Произношение букв th)</vt:lpstr>
      <vt:lpstr>(10)Общего правила когда сочетание букв th читается как звонкий звук [ð], а когда как глухой звук [θ] не существует, и мы просто запоминаем слова вместе с их произношением. </vt:lpstr>
      <vt:lpstr>(11)[θ] - three, thirteen, thirty, thanks, mouth, both, worth, month </vt:lpstr>
      <vt:lpstr> (12)[ð] - the, these, that,  mother, father, brother, them, although, another  </vt:lpstr>
      <vt:lpstr>(13)Pronunciation of the letters th. (Произношение букв th)</vt:lpstr>
      <vt:lpstr>(14)Directions(направления) </vt:lpstr>
      <vt:lpstr> </vt:lpstr>
      <vt:lpstr>(16)Let us draw conclusion what are the most interesting places for you.(Давайте подведем итог какие место самое интересное для вас)</vt:lpstr>
      <vt:lpstr>(17)Use the phrases from your student’s book  page 74 exercise12</vt:lpstr>
      <vt:lpstr>(18)Home assignment of the lesson 42 (17/12)</vt:lpstr>
      <vt:lpstr>(19)Open your student’s books, page 107.</vt:lpstr>
      <vt:lpstr>(20)It is time to finish our lesson.</vt:lpstr>
      <vt:lpstr>(21)The lesson is over.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42 (6)</dc:title>
  <dc:creator>Пользователь Windows</dc:creator>
  <cp:lastModifiedBy>Пользователь Windows</cp:lastModifiedBy>
  <cp:revision>19</cp:revision>
  <dcterms:created xsi:type="dcterms:W3CDTF">2020-12-14T10:26:45Z</dcterms:created>
  <dcterms:modified xsi:type="dcterms:W3CDTF">2020-12-15T16:42:37Z</dcterms:modified>
</cp:coreProperties>
</file>