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4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5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6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3FCA-0FDC-47A0-98F9-C87B37873792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E1E5-F2C4-4D8C-9285-BDE5052F7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3FCA-0FDC-47A0-98F9-C87B37873792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E1E5-F2C4-4D8C-9285-BDE5052F7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3FCA-0FDC-47A0-98F9-C87B37873792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E1E5-F2C4-4D8C-9285-BDE5052F7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3FCA-0FDC-47A0-98F9-C87B37873792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E1E5-F2C4-4D8C-9285-BDE5052F7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3FCA-0FDC-47A0-98F9-C87B37873792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E1E5-F2C4-4D8C-9285-BDE5052F7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3FCA-0FDC-47A0-98F9-C87B37873792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E1E5-F2C4-4D8C-9285-BDE5052F7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3FCA-0FDC-47A0-98F9-C87B37873792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E1E5-F2C4-4D8C-9285-BDE5052F7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3FCA-0FDC-47A0-98F9-C87B37873792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E1E5-F2C4-4D8C-9285-BDE5052F7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3FCA-0FDC-47A0-98F9-C87B37873792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E1E5-F2C4-4D8C-9285-BDE5052F7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3FCA-0FDC-47A0-98F9-C87B37873792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E1E5-F2C4-4D8C-9285-BDE5052F7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3FCA-0FDC-47A0-98F9-C87B37873792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E1E5-F2C4-4D8C-9285-BDE5052F7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53FCA-0FDC-47A0-98F9-C87B37873792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3E1E5-F2C4-4D8C-9285-BDE5052F7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296143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(1)</a:t>
            </a:r>
            <a:r>
              <a:rPr lang="en-US" sz="3200" b="1" dirty="0" smtClean="0"/>
              <a:t> Teacher </a:t>
            </a:r>
            <a:r>
              <a:rPr lang="en-US" sz="3200" b="1" dirty="0" smtClean="0">
                <a:solidFill>
                  <a:srgbClr val="7030A0"/>
                </a:solidFill>
              </a:rPr>
              <a:t>(</a:t>
            </a:r>
            <a:r>
              <a:rPr lang="ru-RU" sz="3200" b="1" dirty="0" smtClean="0">
                <a:solidFill>
                  <a:srgbClr val="7030A0"/>
                </a:solidFill>
              </a:rPr>
              <a:t>Учитель</a:t>
            </a:r>
            <a:r>
              <a:rPr lang="en-US" sz="3200" b="1" dirty="0" smtClean="0">
                <a:solidFill>
                  <a:srgbClr val="7030A0"/>
                </a:solidFill>
              </a:rPr>
              <a:t>)</a:t>
            </a:r>
            <a:r>
              <a:rPr lang="ru-RU" sz="3200" b="1" dirty="0" smtClean="0"/>
              <a:t>: </a:t>
            </a:r>
            <a:r>
              <a:rPr lang="ru-RU" sz="3200" b="1" dirty="0" err="1" smtClean="0"/>
              <a:t>Кашкарова</a:t>
            </a:r>
            <a:r>
              <a:rPr lang="ru-RU" sz="3200" b="1" dirty="0" smtClean="0"/>
              <a:t> Людмила Валерьевна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960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The English language</a:t>
            </a:r>
          </a:p>
          <a:p>
            <a:r>
              <a:rPr lang="en-US" b="1" dirty="0" smtClean="0"/>
              <a:t>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Английский язык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6 </a:t>
            </a:r>
            <a:r>
              <a:rPr lang="en-US" b="1" dirty="0" smtClean="0">
                <a:solidFill>
                  <a:schemeClr val="tx1"/>
                </a:solidFill>
              </a:rPr>
              <a:t>form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класс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  <a:endParaRPr lang="ru-RU" b="1" dirty="0" smtClean="0">
              <a:solidFill>
                <a:srgbClr val="7030A0"/>
              </a:solidFill>
            </a:endParaRPr>
          </a:p>
          <a:p>
            <a:endParaRPr lang="ru-RU" b="1" dirty="0" smtClean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Prepare a student’s book, a copybook and a pen.</a:t>
            </a:r>
            <a:r>
              <a:rPr lang="ru-RU" b="1" dirty="0" smtClean="0">
                <a:solidFill>
                  <a:srgbClr val="7030A0"/>
                </a:solidFill>
              </a:rPr>
              <a:t>(Подготовьте учебник, тетрадь, ручку)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(</a:t>
            </a:r>
            <a:r>
              <a:rPr lang="en-US" b="1" dirty="0" smtClean="0">
                <a:solidFill>
                  <a:srgbClr val="FFC000"/>
                </a:solidFill>
              </a:rPr>
              <a:t>9</a:t>
            </a:r>
            <a:r>
              <a:rPr lang="en-US" b="1" dirty="0" smtClean="0">
                <a:solidFill>
                  <a:srgbClr val="FFC000"/>
                </a:solidFill>
              </a:rPr>
              <a:t>)</a:t>
            </a:r>
            <a:r>
              <a:rPr lang="en-US" b="1" dirty="0" smtClean="0"/>
              <a:t>Home </a:t>
            </a:r>
            <a:r>
              <a:rPr lang="en-US" b="1" dirty="0" smtClean="0"/>
              <a:t>assignment of the lesson 4</a:t>
            </a:r>
            <a:r>
              <a:rPr lang="ru-RU" b="1" dirty="0" smtClean="0"/>
              <a:t>3</a:t>
            </a:r>
            <a:r>
              <a:rPr lang="en-US" b="1" dirty="0" smtClean="0"/>
              <a:t> (</a:t>
            </a:r>
            <a:r>
              <a:rPr lang="ru-RU" b="1" dirty="0" smtClean="0"/>
              <a:t>22</a:t>
            </a:r>
            <a:r>
              <a:rPr lang="en-US" b="1" dirty="0" smtClean="0"/>
              <a:t>/12)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Quality New Year greeting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Качественное новогоднее поздравление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  <a:r>
              <a:rPr lang="ru-RU" b="1" dirty="0" smtClean="0"/>
              <a:t>: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en-US" b="1" dirty="0" smtClean="0"/>
              <a:t>Topic </a:t>
            </a:r>
            <a:r>
              <a:rPr lang="ru-RU" b="1" dirty="0" smtClean="0">
                <a:solidFill>
                  <a:srgbClr val="7030A0"/>
                </a:solidFill>
              </a:rPr>
              <a:t>(тема) </a:t>
            </a:r>
          </a:p>
          <a:p>
            <a:pPr marL="514350" indent="-514350">
              <a:buNone/>
            </a:pPr>
            <a:r>
              <a:rPr lang="ru-RU" dirty="0" smtClean="0"/>
              <a:t>Новогоднее поздравление – тема Новый год, праздники, зима, каникулы, пожелания для ваших одноклассников</a:t>
            </a:r>
          </a:p>
          <a:p>
            <a:pPr>
              <a:buNone/>
            </a:pPr>
            <a:r>
              <a:rPr lang="ru-RU" dirty="0" smtClean="0"/>
              <a:t>2) </a:t>
            </a:r>
            <a:r>
              <a:rPr lang="en-US" b="1" dirty="0" smtClean="0"/>
              <a:t>Where to do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где делать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- на альбомном или тетрадном листе</a:t>
            </a:r>
          </a:p>
          <a:p>
            <a:pPr>
              <a:buNone/>
            </a:pPr>
            <a:r>
              <a:rPr lang="ru-RU" dirty="0" smtClean="0"/>
              <a:t>3) </a:t>
            </a:r>
            <a:r>
              <a:rPr lang="en-US" b="1" dirty="0" smtClean="0"/>
              <a:t>What is shown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Что изображено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dirty="0" smtClean="0"/>
              <a:t>- новогодняя картинка (пиктограмма, фото, рисунок, коллаж)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4) </a:t>
            </a:r>
            <a:r>
              <a:rPr lang="en-US" b="1" dirty="0" smtClean="0"/>
              <a:t>What to write </a:t>
            </a:r>
            <a:r>
              <a:rPr lang="ru-RU" b="1" dirty="0" smtClean="0">
                <a:solidFill>
                  <a:srgbClr val="7030A0"/>
                </a:solidFill>
              </a:rPr>
              <a:t>(Что писать)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 новогодние пожелания (10-15 английских слов с переводом)</a:t>
            </a:r>
          </a:p>
          <a:p>
            <a:pPr>
              <a:buNone/>
            </a:pPr>
            <a:r>
              <a:rPr lang="ru-RU" dirty="0" smtClean="0"/>
              <a:t>5)</a:t>
            </a:r>
            <a:r>
              <a:rPr lang="en-US" b="1" dirty="0" smtClean="0"/>
              <a:t>Photo </a:t>
            </a:r>
            <a:r>
              <a:rPr lang="ru-RU" b="1" dirty="0" smtClean="0">
                <a:solidFill>
                  <a:srgbClr val="7030A0"/>
                </a:solidFill>
              </a:rPr>
              <a:t>(фото)</a:t>
            </a:r>
            <a:r>
              <a:rPr lang="ru-RU" dirty="0" smtClean="0"/>
              <a:t> сфотографировать так, чтобы было ясно видно изображение (картинку и надписи)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Если выполнены все пять условий – оценка «5»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(</a:t>
            </a:r>
            <a:r>
              <a:rPr lang="en-US" sz="4000" b="1" dirty="0" smtClean="0">
                <a:solidFill>
                  <a:srgbClr val="FFC000"/>
                </a:solidFill>
              </a:rPr>
              <a:t>11</a:t>
            </a:r>
            <a:r>
              <a:rPr lang="ru-RU" sz="4000" b="1" dirty="0" smtClean="0">
                <a:solidFill>
                  <a:srgbClr val="FFC000"/>
                </a:solidFill>
              </a:rPr>
              <a:t>) </a:t>
            </a:r>
            <a:r>
              <a:rPr lang="ru-RU" sz="4000" b="1" dirty="0" smtClean="0"/>
              <a:t>глухой </a:t>
            </a:r>
            <a:r>
              <a:rPr lang="ru-RU" sz="4000" b="1" dirty="0"/>
              <a:t>звук |</a:t>
            </a:r>
            <a:r>
              <a:rPr lang="ru-RU" sz="4000" b="1" dirty="0" err="1">
                <a:solidFill>
                  <a:srgbClr val="C00000"/>
                </a:solidFill>
              </a:rPr>
              <a:t>tʃ</a:t>
            </a:r>
            <a:r>
              <a:rPr lang="ru-RU" sz="4000" b="1" dirty="0"/>
              <a:t>| в английском языке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ru-RU" b="1" u="sng" dirty="0" err="1"/>
              <a:t>[</a:t>
            </a:r>
            <a:r>
              <a:rPr lang="ru-RU" b="1" u="sng" dirty="0" err="1">
                <a:solidFill>
                  <a:srgbClr val="C00000"/>
                </a:solidFill>
              </a:rPr>
              <a:t>tʃ</a:t>
            </a:r>
            <a:r>
              <a:rPr lang="ru-RU" b="1" u="sng" dirty="0"/>
              <a:t>] Нет, это не русский «ч», это  «</a:t>
            </a:r>
            <a:r>
              <a:rPr lang="ru-RU" b="1" u="sng" dirty="0" err="1">
                <a:solidFill>
                  <a:srgbClr val="C00000"/>
                </a:solidFill>
              </a:rPr>
              <a:t>тш</a:t>
            </a:r>
            <a:r>
              <a:rPr lang="ru-RU" b="1" u="sng" dirty="0"/>
              <a:t>». </a:t>
            </a:r>
            <a:r>
              <a:rPr lang="ru-RU" b="1" dirty="0"/>
              <a:t>Обозначается при письме следующими сочетаниями: </a:t>
            </a:r>
            <a:endParaRPr lang="en-US" b="1" dirty="0" smtClean="0"/>
          </a:p>
          <a:p>
            <a:pPr>
              <a:buNone/>
            </a:pPr>
            <a:r>
              <a:rPr lang="ru-RU" b="1" u="sng" dirty="0" err="1" smtClean="0">
                <a:solidFill>
                  <a:srgbClr val="C00000"/>
                </a:solidFill>
              </a:rPr>
              <a:t>ch</a:t>
            </a:r>
            <a:r>
              <a:rPr lang="ru-RU" b="1" u="sng" dirty="0" smtClean="0">
                <a:solidFill>
                  <a:srgbClr val="C00000"/>
                </a:solidFill>
              </a:rPr>
              <a:t> </a:t>
            </a:r>
            <a:r>
              <a:rPr lang="ru-RU" b="1" u="sng" dirty="0"/>
              <a:t>— </a:t>
            </a:r>
            <a:r>
              <a:rPr lang="ru-RU" b="1" u="sng" dirty="0" err="1" smtClean="0"/>
              <a:t>chop</a:t>
            </a:r>
            <a:endParaRPr lang="en-US" b="1" u="sng" dirty="0" smtClean="0"/>
          </a:p>
          <a:p>
            <a:pPr>
              <a:buNone/>
            </a:pPr>
            <a:r>
              <a:rPr lang="ru-RU" b="1" u="sng" dirty="0" err="1" smtClean="0">
                <a:solidFill>
                  <a:srgbClr val="C00000"/>
                </a:solidFill>
              </a:rPr>
              <a:t>tion</a:t>
            </a:r>
            <a:r>
              <a:rPr lang="ru-RU" b="1" u="sng" dirty="0" smtClean="0"/>
              <a:t> </a:t>
            </a:r>
            <a:r>
              <a:rPr lang="ru-RU" b="1" u="sng" dirty="0"/>
              <a:t>— </a:t>
            </a:r>
            <a:r>
              <a:rPr lang="ru-RU" b="1" u="sng" dirty="0" err="1"/>
              <a:t>question</a:t>
            </a:r>
            <a:r>
              <a:rPr lang="ru-RU" b="1" u="sng" dirty="0"/>
              <a:t> </a:t>
            </a:r>
            <a:endParaRPr lang="en-US" b="1" u="sng" dirty="0" smtClean="0"/>
          </a:p>
          <a:p>
            <a:pPr>
              <a:buNone/>
            </a:pPr>
            <a:r>
              <a:rPr lang="ru-RU" b="1" u="sng" dirty="0" err="1" smtClean="0">
                <a:solidFill>
                  <a:srgbClr val="C00000"/>
                </a:solidFill>
              </a:rPr>
              <a:t>tur</a:t>
            </a:r>
            <a:r>
              <a:rPr lang="ru-RU" b="1" u="sng" dirty="0" smtClean="0"/>
              <a:t> </a:t>
            </a:r>
            <a:r>
              <a:rPr lang="ru-RU" b="1" u="sng" dirty="0"/>
              <a:t>— </a:t>
            </a:r>
            <a:r>
              <a:rPr lang="ru-RU" b="1" u="sng" dirty="0" err="1"/>
              <a:t>culture</a:t>
            </a:r>
            <a:r>
              <a:rPr lang="ru-RU" b="1" u="sng" dirty="0"/>
              <a:t> </a:t>
            </a:r>
            <a:endParaRPr lang="en-US" b="1" u="sng" dirty="0" smtClean="0"/>
          </a:p>
          <a:p>
            <a:pPr>
              <a:buNone/>
            </a:pPr>
            <a:r>
              <a:rPr lang="ru-RU" b="1" u="sng" dirty="0"/>
              <a:t/>
            </a:r>
            <a:br>
              <a:rPr lang="ru-RU" b="1" u="sng" dirty="0"/>
            </a:br>
            <a:endParaRPr lang="ru-RU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(</a:t>
            </a:r>
            <a:r>
              <a:rPr lang="en-US" b="1" dirty="0" smtClean="0">
                <a:solidFill>
                  <a:srgbClr val="FFC000"/>
                </a:solidFill>
              </a:rPr>
              <a:t>12</a:t>
            </a:r>
            <a:r>
              <a:rPr lang="ru-RU" b="1" dirty="0" smtClean="0">
                <a:solidFill>
                  <a:srgbClr val="FFC000"/>
                </a:solidFill>
              </a:rPr>
              <a:t>)</a:t>
            </a:r>
            <a:r>
              <a:rPr lang="ru-RU" b="1" dirty="0" err="1" smtClean="0"/>
              <a:t>[</a:t>
            </a:r>
            <a:r>
              <a:rPr lang="ru-RU" b="1" dirty="0" err="1">
                <a:solidFill>
                  <a:srgbClr val="C00000"/>
                </a:solidFill>
              </a:rPr>
              <a:t>tʃ</a:t>
            </a:r>
            <a:r>
              <a:rPr lang="ru-RU" b="1" dirty="0"/>
              <a:t>] Нет, это не русский «ч», это  «</a:t>
            </a:r>
            <a:r>
              <a:rPr lang="ru-RU" b="1" dirty="0" err="1">
                <a:solidFill>
                  <a:srgbClr val="C00000"/>
                </a:solidFill>
              </a:rPr>
              <a:t>тш</a:t>
            </a:r>
            <a:r>
              <a:rPr lang="ru-RU" b="1" dirty="0"/>
              <a:t>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/>
              <a:t> </a:t>
            </a:r>
            <a:r>
              <a:rPr lang="en-US" b="1" dirty="0" smtClean="0"/>
              <a:t>Speak with an English accent, changing the letter </a:t>
            </a:r>
            <a:r>
              <a:rPr lang="ru-RU" b="1" dirty="0" smtClean="0"/>
              <a:t>«ч»</a:t>
            </a:r>
            <a:r>
              <a:rPr lang="en-US" b="1" dirty="0" smtClean="0"/>
              <a:t> into the letters</a:t>
            </a:r>
            <a:r>
              <a:rPr lang="ru-RU" b="1" dirty="0" smtClean="0"/>
              <a:t> «</a:t>
            </a:r>
            <a:r>
              <a:rPr lang="ru-RU" b="1" dirty="0" err="1" smtClean="0"/>
              <a:t>тш</a:t>
            </a:r>
            <a:r>
              <a:rPr lang="ru-RU" b="1" dirty="0" smtClean="0"/>
              <a:t>» </a:t>
            </a:r>
            <a:r>
              <a:rPr lang="ru-RU" b="1" dirty="0" smtClean="0">
                <a:solidFill>
                  <a:srgbClr val="7030A0"/>
                </a:solidFill>
              </a:rPr>
              <a:t>(скажите </a:t>
            </a:r>
            <a:r>
              <a:rPr lang="ru-RU" b="1" dirty="0">
                <a:solidFill>
                  <a:srgbClr val="7030A0"/>
                </a:solidFill>
              </a:rPr>
              <a:t>с английским </a:t>
            </a:r>
            <a:r>
              <a:rPr lang="ru-RU" b="1" dirty="0" smtClean="0">
                <a:solidFill>
                  <a:srgbClr val="7030A0"/>
                </a:solidFill>
              </a:rPr>
              <a:t>акценто</a:t>
            </a:r>
            <a:r>
              <a:rPr lang="ru-RU" b="1" dirty="0">
                <a:solidFill>
                  <a:srgbClr val="7030A0"/>
                </a:solidFill>
              </a:rPr>
              <a:t>м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>
                <a:solidFill>
                  <a:srgbClr val="7030A0"/>
                </a:solidFill>
              </a:rPr>
              <a:t>заменяя букву </a:t>
            </a:r>
            <a:r>
              <a:rPr lang="ru-RU" b="1" dirty="0" smtClean="0">
                <a:solidFill>
                  <a:srgbClr val="7030A0"/>
                </a:solidFill>
              </a:rPr>
              <a:t>«ч» </a:t>
            </a:r>
            <a:r>
              <a:rPr lang="ru-RU" b="1" dirty="0">
                <a:solidFill>
                  <a:srgbClr val="7030A0"/>
                </a:solidFill>
              </a:rPr>
              <a:t>на буквы </a:t>
            </a:r>
            <a:r>
              <a:rPr lang="ru-RU" b="1" dirty="0" smtClean="0">
                <a:solidFill>
                  <a:srgbClr val="7030A0"/>
                </a:solidFill>
              </a:rPr>
              <a:t>«</a:t>
            </a:r>
            <a:r>
              <a:rPr lang="ru-RU" b="1" dirty="0" err="1" smtClean="0">
                <a:solidFill>
                  <a:srgbClr val="7030A0"/>
                </a:solidFill>
              </a:rPr>
              <a:t>тш</a:t>
            </a:r>
            <a:r>
              <a:rPr lang="ru-RU" b="1" dirty="0" smtClean="0">
                <a:solidFill>
                  <a:srgbClr val="7030A0"/>
                </a:solidFill>
              </a:rPr>
              <a:t>»)</a:t>
            </a:r>
          </a:p>
          <a:p>
            <a:pPr>
              <a:buNone/>
            </a:pPr>
            <a:endParaRPr lang="ru-RU" b="1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b="1" dirty="0">
                <a:solidFill>
                  <a:srgbClr val="C00000"/>
                </a:solidFill>
              </a:rPr>
              <a:t>Ч</a:t>
            </a:r>
            <a:r>
              <a:rPr lang="ru-RU" b="1" dirty="0"/>
              <a:t>ерный </a:t>
            </a:r>
            <a:r>
              <a:rPr lang="ru-RU" b="1" dirty="0">
                <a:solidFill>
                  <a:srgbClr val="C00000"/>
                </a:solidFill>
              </a:rPr>
              <a:t>ч</a:t>
            </a:r>
            <a:r>
              <a:rPr lang="ru-RU" b="1" dirty="0"/>
              <a:t>емодан </a:t>
            </a:r>
          </a:p>
          <a:p>
            <a:pPr>
              <a:buNone/>
            </a:pPr>
            <a:r>
              <a:rPr lang="ru-RU" b="1" dirty="0">
                <a:solidFill>
                  <a:srgbClr val="C00000"/>
                </a:solidFill>
              </a:rPr>
              <a:t>Ч</a:t>
            </a:r>
            <a:r>
              <a:rPr lang="ru-RU" b="1" dirty="0"/>
              <a:t>етыре </a:t>
            </a:r>
            <a:r>
              <a:rPr lang="ru-RU" b="1" dirty="0">
                <a:solidFill>
                  <a:srgbClr val="C00000"/>
                </a:solidFill>
              </a:rPr>
              <a:t>ч</a:t>
            </a:r>
            <a:r>
              <a:rPr lang="ru-RU" b="1" dirty="0"/>
              <a:t>еловека</a:t>
            </a:r>
          </a:p>
          <a:p>
            <a:pPr>
              <a:buNone/>
            </a:pPr>
            <a:r>
              <a:rPr lang="ru-RU" b="1" dirty="0"/>
              <a:t>О</a:t>
            </a:r>
            <a:r>
              <a:rPr lang="ru-RU" b="1" dirty="0">
                <a:solidFill>
                  <a:srgbClr val="C00000"/>
                </a:solidFill>
              </a:rPr>
              <a:t>ч</a:t>
            </a:r>
            <a:r>
              <a:rPr lang="ru-RU" b="1" dirty="0"/>
              <a:t>ень </a:t>
            </a:r>
            <a:r>
              <a:rPr lang="ru-RU" b="1" dirty="0">
                <a:solidFill>
                  <a:srgbClr val="C00000"/>
                </a:solidFill>
              </a:rPr>
              <a:t>ч</a:t>
            </a:r>
            <a:r>
              <a:rPr lang="ru-RU" b="1" dirty="0"/>
              <a:t>истый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(</a:t>
            </a:r>
            <a:r>
              <a:rPr lang="en-US" b="1" dirty="0" smtClean="0">
                <a:solidFill>
                  <a:srgbClr val="FFC000"/>
                </a:solidFill>
              </a:rPr>
              <a:t>1</a:t>
            </a:r>
            <a:r>
              <a:rPr lang="en-US" b="1" dirty="0" smtClean="0">
                <a:solidFill>
                  <a:srgbClr val="FFC000"/>
                </a:solidFill>
              </a:rPr>
              <a:t>3</a:t>
            </a:r>
            <a:r>
              <a:rPr lang="en-US" b="1" dirty="0" smtClean="0">
                <a:solidFill>
                  <a:srgbClr val="FFC000"/>
                </a:solidFill>
              </a:rPr>
              <a:t>)</a:t>
            </a:r>
            <a:r>
              <a:rPr lang="en-US" b="1" dirty="0" smtClean="0"/>
              <a:t>Open </a:t>
            </a:r>
            <a:r>
              <a:rPr lang="en-US" b="1" dirty="0" smtClean="0"/>
              <a:t>your student’s books,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b="1" dirty="0" smtClean="0"/>
              <a:t>page </a:t>
            </a:r>
            <a:r>
              <a:rPr lang="ru-RU" b="1" dirty="0" smtClean="0"/>
              <a:t>83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Exercise 3</a:t>
            </a:r>
            <a:endParaRPr lang="ru-RU" b="1" dirty="0"/>
          </a:p>
          <a:p>
            <a:pPr>
              <a:buNone/>
            </a:pPr>
            <a:endParaRPr lang="ru-RU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(</a:t>
            </a:r>
            <a:r>
              <a:rPr lang="en-US" b="1" dirty="0" smtClean="0">
                <a:solidFill>
                  <a:srgbClr val="FFC000"/>
                </a:solidFill>
              </a:rPr>
              <a:t>1</a:t>
            </a:r>
            <a:r>
              <a:rPr lang="ru-RU" b="1" dirty="0" smtClean="0">
                <a:solidFill>
                  <a:srgbClr val="FFC000"/>
                </a:solidFill>
              </a:rPr>
              <a:t>4</a:t>
            </a:r>
            <a:r>
              <a:rPr lang="ru-RU" b="1" dirty="0" smtClean="0">
                <a:solidFill>
                  <a:srgbClr val="FFC000"/>
                </a:solidFill>
              </a:rPr>
              <a:t>) </a:t>
            </a:r>
            <a:r>
              <a:rPr lang="en-US" b="1" dirty="0" smtClean="0"/>
              <a:t>Exercise </a:t>
            </a:r>
            <a:r>
              <a:rPr lang="en-US" b="1" dirty="0"/>
              <a:t>3 page 83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Find the words with the sound |</a:t>
            </a:r>
            <a:r>
              <a:rPr lang="en-US" b="1" dirty="0" err="1"/>
              <a:t>tʃ</a:t>
            </a:r>
            <a:r>
              <a:rPr lang="en-US" b="1" dirty="0"/>
              <a:t>|    in the text: translate and read them correctly. </a:t>
            </a:r>
            <a:r>
              <a:rPr lang="ru-RU" b="1" dirty="0">
                <a:solidFill>
                  <a:srgbClr val="7030A0"/>
                </a:solidFill>
              </a:rPr>
              <a:t>(Находим в тексте слова со звуком |</a:t>
            </a:r>
            <a:r>
              <a:rPr lang="ru-RU" b="1" dirty="0" err="1">
                <a:solidFill>
                  <a:srgbClr val="7030A0"/>
                </a:solidFill>
              </a:rPr>
              <a:t>tʃ</a:t>
            </a:r>
            <a:r>
              <a:rPr lang="ru-RU" b="1" dirty="0">
                <a:solidFill>
                  <a:srgbClr val="7030A0"/>
                </a:solidFill>
              </a:rPr>
              <a:t>|: переводим  и читаем эти слова </a:t>
            </a:r>
            <a:r>
              <a:rPr lang="ru-RU" b="1" dirty="0" smtClean="0">
                <a:solidFill>
                  <a:srgbClr val="7030A0"/>
                </a:solidFill>
              </a:rPr>
              <a:t>правильно).</a:t>
            </a:r>
            <a:endParaRPr lang="ru-RU" b="1" dirty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Autofit/>
          </a:bodyPr>
          <a:lstStyle/>
          <a:p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FFC000"/>
                </a:solidFill>
              </a:rPr>
              <a:t>(</a:t>
            </a:r>
            <a:r>
              <a:rPr lang="en-US" sz="3600" b="1" dirty="0" smtClean="0">
                <a:solidFill>
                  <a:srgbClr val="FFC000"/>
                </a:solidFill>
              </a:rPr>
              <a:t>15</a:t>
            </a:r>
            <a:r>
              <a:rPr lang="ru-RU" sz="3600" b="1" dirty="0" smtClean="0">
                <a:solidFill>
                  <a:srgbClr val="FFC000"/>
                </a:solidFill>
              </a:rPr>
              <a:t>)</a:t>
            </a:r>
            <a:r>
              <a:rPr lang="ru-RU" sz="3600" b="1" dirty="0" err="1" smtClean="0"/>
              <a:t>[</a:t>
            </a:r>
            <a:r>
              <a:rPr lang="ru-RU" sz="3600" b="1" dirty="0" err="1">
                <a:solidFill>
                  <a:srgbClr val="C00000"/>
                </a:solidFill>
              </a:rPr>
              <a:t>tʃ</a:t>
            </a:r>
            <a:r>
              <a:rPr lang="ru-RU" sz="3600" b="1" dirty="0"/>
              <a:t>] -</a:t>
            </a:r>
            <a:r>
              <a:rPr lang="ru-RU" sz="3600" b="1" dirty="0" smtClean="0"/>
              <a:t> </a:t>
            </a:r>
            <a:r>
              <a:rPr lang="ru-RU" sz="3600" b="1" dirty="0"/>
              <a:t>«</a:t>
            </a:r>
            <a:r>
              <a:rPr lang="ru-RU" sz="3600" b="1" dirty="0" err="1">
                <a:solidFill>
                  <a:srgbClr val="C00000"/>
                </a:solidFill>
              </a:rPr>
              <a:t>тш</a:t>
            </a:r>
            <a:r>
              <a:rPr lang="ru-RU" sz="3600" b="1" dirty="0"/>
              <a:t>». Обозначается при письме следующими сочетаниями: </a:t>
            </a:r>
            <a:r>
              <a:rPr lang="ru-RU" sz="3600" b="1" dirty="0" err="1">
                <a:solidFill>
                  <a:srgbClr val="C00000"/>
                </a:solidFill>
              </a:rPr>
              <a:t>ch</a:t>
            </a:r>
            <a:r>
              <a:rPr lang="ru-RU" sz="3600" b="1" dirty="0"/>
              <a:t> — </a:t>
            </a:r>
            <a:r>
              <a:rPr lang="ru-RU" sz="3600" b="1" dirty="0" err="1"/>
              <a:t>chop</a:t>
            </a: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err="1">
                <a:solidFill>
                  <a:srgbClr val="C00000"/>
                </a:solidFill>
              </a:rPr>
              <a:t>tion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/>
              <a:t>— </a:t>
            </a:r>
            <a:r>
              <a:rPr lang="ru-RU" sz="3600" b="1" dirty="0" err="1"/>
              <a:t>question</a:t>
            </a:r>
            <a:r>
              <a:rPr lang="ru-RU" sz="3600" b="1" dirty="0"/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tur</a:t>
            </a:r>
            <a:r>
              <a:rPr lang="ru-RU" sz="3600" b="1" dirty="0"/>
              <a:t> — </a:t>
            </a:r>
            <a:r>
              <a:rPr lang="ru-RU" sz="3600" b="1" dirty="0" err="1"/>
              <a:t>culture</a:t>
            </a:r>
            <a:r>
              <a:rPr lang="ru-RU" sz="3600" b="1" dirty="0"/>
              <a:t> 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852936"/>
            <a:ext cx="8229600" cy="3129211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7030A0"/>
                </a:solidFill>
              </a:rPr>
              <a:t>2) Russian  birch bark writing</a:t>
            </a:r>
            <a:endParaRPr lang="ru-RU" dirty="0">
              <a:solidFill>
                <a:srgbClr val="7030A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(</a:t>
            </a:r>
            <a:r>
              <a:rPr lang="en-US" b="1" dirty="0" smtClean="0">
                <a:solidFill>
                  <a:srgbClr val="FFC000"/>
                </a:solidFill>
              </a:rPr>
              <a:t>16</a:t>
            </a:r>
            <a:r>
              <a:rPr lang="ru-RU" b="1" dirty="0" smtClean="0">
                <a:solidFill>
                  <a:srgbClr val="FFC000"/>
                </a:solidFill>
              </a:rPr>
              <a:t>)</a:t>
            </a:r>
            <a:r>
              <a:rPr lang="ru-RU" b="1" dirty="0" smtClean="0"/>
              <a:t> </a:t>
            </a:r>
            <a:r>
              <a:rPr lang="ru-RU" sz="4000" b="1" dirty="0" err="1" smtClean="0"/>
              <a:t>[</a:t>
            </a:r>
            <a:r>
              <a:rPr lang="ru-RU" sz="4000" b="1" dirty="0" err="1" smtClean="0">
                <a:solidFill>
                  <a:srgbClr val="C00000"/>
                </a:solidFill>
              </a:rPr>
              <a:t>tʃ</a:t>
            </a:r>
            <a:r>
              <a:rPr lang="ru-RU" sz="4000" b="1" dirty="0" smtClean="0"/>
              <a:t>] - «</a:t>
            </a:r>
            <a:r>
              <a:rPr lang="ru-RU" sz="4000" b="1" dirty="0" err="1" smtClean="0">
                <a:solidFill>
                  <a:srgbClr val="C00000"/>
                </a:solidFill>
              </a:rPr>
              <a:t>тш</a:t>
            </a:r>
            <a:r>
              <a:rPr lang="ru-RU" sz="4000" b="1" dirty="0" smtClean="0"/>
              <a:t>». Обозначается при письме следующими сочетаниями: </a:t>
            </a:r>
            <a:r>
              <a:rPr lang="ru-RU" sz="4000" b="1" dirty="0" err="1" smtClean="0">
                <a:solidFill>
                  <a:srgbClr val="C00000"/>
                </a:solidFill>
              </a:rPr>
              <a:t>ch</a:t>
            </a:r>
            <a:r>
              <a:rPr lang="ru-RU" sz="4000" b="1" dirty="0" smtClean="0"/>
              <a:t> — </a:t>
            </a:r>
            <a:r>
              <a:rPr lang="ru-RU" sz="4000" b="1" dirty="0" err="1" smtClean="0"/>
              <a:t>chop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err="1" smtClean="0">
                <a:solidFill>
                  <a:srgbClr val="C00000"/>
                </a:solidFill>
              </a:rPr>
              <a:t>tion</a:t>
            </a:r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r>
              <a:rPr lang="ru-RU" sz="4000" b="1" dirty="0" smtClean="0"/>
              <a:t>— </a:t>
            </a:r>
            <a:r>
              <a:rPr lang="ru-RU" sz="4000" b="1" dirty="0" err="1" smtClean="0"/>
              <a:t>question</a:t>
            </a:r>
            <a:r>
              <a:rPr lang="ru-RU" sz="4000" b="1" dirty="0" smtClean="0"/>
              <a:t> </a:t>
            </a:r>
            <a:r>
              <a:rPr lang="ru-RU" sz="4000" b="1" dirty="0" err="1" smtClean="0">
                <a:solidFill>
                  <a:srgbClr val="C00000"/>
                </a:solidFill>
              </a:rPr>
              <a:t>tur</a:t>
            </a:r>
            <a:r>
              <a:rPr lang="ru-RU" sz="4000" b="1" dirty="0" smtClean="0"/>
              <a:t> — </a:t>
            </a:r>
            <a:r>
              <a:rPr lang="ru-RU" sz="4000" b="1" dirty="0" err="1" smtClean="0"/>
              <a:t>culture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55314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2) Russian  </a:t>
            </a:r>
            <a:r>
              <a:rPr lang="en-US" b="1" u="sng" dirty="0" smtClean="0"/>
              <a:t>birch </a:t>
            </a:r>
            <a:r>
              <a:rPr lang="ru-RU" b="1" u="sng" dirty="0" smtClean="0">
                <a:solidFill>
                  <a:srgbClr val="7030A0"/>
                </a:solidFill>
              </a:rPr>
              <a:t>(берёза) </a:t>
            </a:r>
            <a:r>
              <a:rPr lang="en-US" dirty="0" smtClean="0"/>
              <a:t>bark writing</a:t>
            </a:r>
            <a:endParaRPr lang="ru-RU" u="sng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(</a:t>
            </a:r>
            <a:r>
              <a:rPr lang="en-US" b="1" dirty="0" smtClean="0">
                <a:solidFill>
                  <a:srgbClr val="FFC000"/>
                </a:solidFill>
              </a:rPr>
              <a:t>17</a:t>
            </a:r>
            <a:r>
              <a:rPr lang="ru-RU" b="1" dirty="0" smtClean="0">
                <a:solidFill>
                  <a:srgbClr val="FFC000"/>
                </a:solidFill>
              </a:rPr>
              <a:t>)</a:t>
            </a:r>
            <a:r>
              <a:rPr lang="ru-RU" b="1" dirty="0" err="1" smtClean="0"/>
              <a:t>[</a:t>
            </a:r>
            <a:r>
              <a:rPr lang="ru-RU" b="1" dirty="0" err="1" smtClean="0">
                <a:solidFill>
                  <a:srgbClr val="C00000"/>
                </a:solidFill>
              </a:rPr>
              <a:t>tʃ</a:t>
            </a:r>
            <a:r>
              <a:rPr lang="ru-RU" b="1" dirty="0" smtClean="0"/>
              <a:t>] - «</a:t>
            </a:r>
            <a:r>
              <a:rPr lang="ru-RU" b="1" dirty="0" err="1" smtClean="0">
                <a:solidFill>
                  <a:srgbClr val="C00000"/>
                </a:solidFill>
              </a:rPr>
              <a:t>тш</a:t>
            </a:r>
            <a:r>
              <a:rPr lang="ru-RU" b="1" dirty="0" smtClean="0"/>
              <a:t>». Обозначается при письме следующими сочетаниями: </a:t>
            </a:r>
            <a:r>
              <a:rPr lang="ru-RU" b="1" dirty="0" err="1" smtClean="0">
                <a:solidFill>
                  <a:srgbClr val="C00000"/>
                </a:solidFill>
              </a:rPr>
              <a:t>ch</a:t>
            </a:r>
            <a:r>
              <a:rPr lang="ru-RU" b="1" dirty="0" smtClean="0"/>
              <a:t> — </a:t>
            </a:r>
            <a:r>
              <a:rPr lang="ru-RU" b="1" dirty="0" err="1" smtClean="0"/>
              <a:t>chop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>
                <a:solidFill>
                  <a:srgbClr val="C00000"/>
                </a:solidFill>
              </a:rPr>
              <a:t>tion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/>
              <a:t>— </a:t>
            </a:r>
            <a:r>
              <a:rPr lang="ru-RU" b="1" dirty="0" err="1" smtClean="0"/>
              <a:t>question</a:t>
            </a:r>
            <a:r>
              <a:rPr lang="ru-RU" b="1" dirty="0" smtClean="0"/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tur</a:t>
            </a:r>
            <a:r>
              <a:rPr lang="ru-RU" b="1" dirty="0" smtClean="0"/>
              <a:t> — </a:t>
            </a:r>
            <a:r>
              <a:rPr lang="ru-RU" b="1" dirty="0" err="1" smtClean="0"/>
              <a:t>culture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553147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7030A0"/>
                </a:solidFill>
              </a:rPr>
              <a:t>3) One of the greatest archeological sensations of the 20</a:t>
            </a:r>
            <a:r>
              <a:rPr lang="en-US" baseline="30000" dirty="0">
                <a:solidFill>
                  <a:srgbClr val="7030A0"/>
                </a:solidFill>
              </a:rPr>
              <a:t>th</a:t>
            </a:r>
            <a:r>
              <a:rPr lang="en-US" dirty="0">
                <a:solidFill>
                  <a:srgbClr val="7030A0"/>
                </a:solidFill>
              </a:rPr>
              <a:t> century was </a:t>
            </a:r>
            <a:r>
              <a:rPr lang="en-US" dirty="0" smtClean="0">
                <a:solidFill>
                  <a:srgbClr val="7030A0"/>
                </a:solidFill>
              </a:rPr>
              <a:t>the</a:t>
            </a:r>
            <a:r>
              <a:rPr lang="ru-RU" dirty="0" smtClean="0">
                <a:solidFill>
                  <a:srgbClr val="7030A0"/>
                </a:solidFill>
              </a:rPr>
              <a:t>…</a:t>
            </a:r>
            <a:endParaRPr lang="ru-RU" dirty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</a:rPr>
              <a:t>(</a:t>
            </a:r>
            <a:r>
              <a:rPr lang="en-US" sz="3600" b="1" dirty="0" smtClean="0">
                <a:solidFill>
                  <a:srgbClr val="FFC000"/>
                </a:solidFill>
              </a:rPr>
              <a:t>18</a:t>
            </a:r>
            <a:r>
              <a:rPr lang="ru-RU" sz="3600" b="1" dirty="0" smtClean="0">
                <a:solidFill>
                  <a:srgbClr val="FFC000"/>
                </a:solidFill>
              </a:rPr>
              <a:t>)</a:t>
            </a:r>
            <a:r>
              <a:rPr lang="ru-RU" sz="3600" b="1" dirty="0" err="1" smtClean="0"/>
              <a:t>[</a:t>
            </a:r>
            <a:r>
              <a:rPr lang="ru-RU" sz="3600" b="1" dirty="0" err="1" smtClean="0">
                <a:solidFill>
                  <a:srgbClr val="C00000"/>
                </a:solidFill>
              </a:rPr>
              <a:t>tʃ</a:t>
            </a:r>
            <a:r>
              <a:rPr lang="ru-RU" sz="3600" b="1" dirty="0" smtClean="0"/>
              <a:t>] - «</a:t>
            </a:r>
            <a:r>
              <a:rPr lang="ru-RU" sz="3600" b="1" dirty="0" err="1" smtClean="0">
                <a:solidFill>
                  <a:srgbClr val="C00000"/>
                </a:solidFill>
              </a:rPr>
              <a:t>тш</a:t>
            </a:r>
            <a:r>
              <a:rPr lang="ru-RU" sz="3600" b="1" dirty="0" smtClean="0"/>
              <a:t>». Обозначается при письме следующими сочетаниями: </a:t>
            </a:r>
            <a:r>
              <a:rPr lang="ru-RU" sz="3600" b="1" dirty="0" err="1" smtClean="0">
                <a:solidFill>
                  <a:srgbClr val="C00000"/>
                </a:solidFill>
              </a:rPr>
              <a:t>ch</a:t>
            </a:r>
            <a:r>
              <a:rPr lang="ru-RU" sz="3600" b="1" dirty="0" smtClean="0"/>
              <a:t> — </a:t>
            </a:r>
            <a:r>
              <a:rPr lang="ru-RU" sz="3600" b="1" dirty="0" err="1" smtClean="0"/>
              <a:t>chop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err="1" smtClean="0">
                <a:solidFill>
                  <a:srgbClr val="C00000"/>
                </a:solidFill>
              </a:rPr>
              <a:t>tion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/>
              <a:t>— </a:t>
            </a:r>
            <a:r>
              <a:rPr lang="ru-RU" sz="3600" b="1" dirty="0" err="1" smtClean="0"/>
              <a:t>question</a:t>
            </a:r>
            <a:r>
              <a:rPr lang="ru-RU" sz="3600" b="1" dirty="0" smtClean="0"/>
              <a:t> </a:t>
            </a:r>
            <a:r>
              <a:rPr lang="ru-RU" sz="3600" b="1" dirty="0" err="1" smtClean="0">
                <a:solidFill>
                  <a:srgbClr val="C00000"/>
                </a:solidFill>
              </a:rPr>
              <a:t>tur</a:t>
            </a:r>
            <a:r>
              <a:rPr lang="ru-RU" sz="3600" b="1" dirty="0" smtClean="0"/>
              <a:t> — </a:t>
            </a:r>
            <a:r>
              <a:rPr lang="ru-RU" sz="3600" b="1" dirty="0" err="1" smtClean="0"/>
              <a:t>culture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01008"/>
            <a:ext cx="8229600" cy="262515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3) One of the greatest archeological sensations of the 20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b="1" u="sng" dirty="0" smtClean="0"/>
              <a:t>century</a:t>
            </a:r>
            <a:r>
              <a:rPr lang="ru-RU" b="1" u="sng" dirty="0" smtClean="0">
                <a:solidFill>
                  <a:srgbClr val="7030A0"/>
                </a:solidFill>
              </a:rPr>
              <a:t> (век)</a:t>
            </a:r>
            <a:r>
              <a:rPr lang="en-US" u="sng" dirty="0" smtClean="0"/>
              <a:t> </a:t>
            </a:r>
            <a:r>
              <a:rPr lang="en-US" dirty="0" smtClean="0"/>
              <a:t>was the</a:t>
            </a:r>
            <a:r>
              <a:rPr lang="ru-RU" dirty="0" smtClean="0"/>
              <a:t>…</a:t>
            </a:r>
            <a:endParaRPr lang="ru-RU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(</a:t>
            </a:r>
            <a:r>
              <a:rPr lang="en-US" sz="3200" b="1" dirty="0" smtClean="0">
                <a:solidFill>
                  <a:srgbClr val="FFC000"/>
                </a:solidFill>
              </a:rPr>
              <a:t>19</a:t>
            </a:r>
            <a:r>
              <a:rPr lang="ru-RU" sz="3200" b="1" dirty="0" smtClean="0">
                <a:solidFill>
                  <a:srgbClr val="FFC000"/>
                </a:solidFill>
              </a:rPr>
              <a:t>)</a:t>
            </a:r>
            <a:r>
              <a:rPr lang="ru-RU" sz="3200" b="1" dirty="0" err="1" smtClean="0"/>
              <a:t>[</a:t>
            </a:r>
            <a:r>
              <a:rPr lang="ru-RU" sz="3200" b="1" dirty="0" err="1" smtClean="0">
                <a:solidFill>
                  <a:srgbClr val="C00000"/>
                </a:solidFill>
              </a:rPr>
              <a:t>tʃ</a:t>
            </a:r>
            <a:r>
              <a:rPr lang="ru-RU" sz="3200" b="1" dirty="0" smtClean="0"/>
              <a:t>] - «</a:t>
            </a:r>
            <a:r>
              <a:rPr lang="ru-RU" sz="3200" b="1" dirty="0" err="1" smtClean="0">
                <a:solidFill>
                  <a:srgbClr val="C00000"/>
                </a:solidFill>
              </a:rPr>
              <a:t>тш</a:t>
            </a:r>
            <a:r>
              <a:rPr lang="ru-RU" sz="3200" b="1" dirty="0" smtClean="0"/>
              <a:t>». Обозначается при письме следующими сочетаниями: </a:t>
            </a:r>
            <a:r>
              <a:rPr lang="ru-RU" sz="3200" b="1" dirty="0" err="1" smtClean="0">
                <a:solidFill>
                  <a:srgbClr val="C00000"/>
                </a:solidFill>
              </a:rPr>
              <a:t>ch</a:t>
            </a:r>
            <a:r>
              <a:rPr lang="ru-RU" sz="3200" b="1" dirty="0" smtClean="0"/>
              <a:t> — </a:t>
            </a:r>
            <a:r>
              <a:rPr lang="ru-RU" sz="3200" b="1" dirty="0" err="1" smtClean="0"/>
              <a:t>chop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err="1" smtClean="0">
                <a:solidFill>
                  <a:srgbClr val="C00000"/>
                </a:solidFill>
              </a:rPr>
              <a:t>tion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/>
              <a:t>— </a:t>
            </a:r>
            <a:r>
              <a:rPr lang="ru-RU" sz="3200" b="1" dirty="0" err="1" smtClean="0"/>
              <a:t>question</a:t>
            </a:r>
            <a:r>
              <a:rPr lang="ru-RU" sz="3200" b="1" dirty="0" smtClean="0"/>
              <a:t> </a:t>
            </a:r>
            <a:r>
              <a:rPr lang="ru-RU" sz="3200" b="1" dirty="0" err="1" smtClean="0">
                <a:solidFill>
                  <a:srgbClr val="C00000"/>
                </a:solidFill>
              </a:rPr>
              <a:t>tur</a:t>
            </a:r>
            <a:r>
              <a:rPr lang="ru-RU" sz="3200" b="1" dirty="0" smtClean="0"/>
              <a:t> — </a:t>
            </a:r>
            <a:r>
              <a:rPr lang="ru-RU" sz="3200" b="1" dirty="0" err="1" smtClean="0"/>
              <a:t>culture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933056"/>
            <a:ext cx="8229600" cy="2193107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7030A0"/>
                </a:solidFill>
              </a:rPr>
              <a:t>4) </a:t>
            </a:r>
            <a:r>
              <a:rPr lang="ru-RU" dirty="0" smtClean="0">
                <a:solidFill>
                  <a:srgbClr val="7030A0"/>
                </a:solidFill>
              </a:rPr>
              <a:t>…</a:t>
            </a:r>
            <a:r>
              <a:rPr lang="en-US" dirty="0" smtClean="0">
                <a:solidFill>
                  <a:srgbClr val="7030A0"/>
                </a:solidFill>
              </a:rPr>
              <a:t>discovery </a:t>
            </a:r>
            <a:r>
              <a:rPr lang="en-US" dirty="0">
                <a:solidFill>
                  <a:srgbClr val="7030A0"/>
                </a:solidFill>
              </a:rPr>
              <a:t>of birch bark documents in Novgorod in 1951. Later more </a:t>
            </a:r>
            <a:r>
              <a:rPr lang="en-US" dirty="0" smtClean="0">
                <a:solidFill>
                  <a:srgbClr val="7030A0"/>
                </a:solidFill>
              </a:rPr>
              <a:t>than</a:t>
            </a:r>
            <a:r>
              <a:rPr lang="ru-RU" dirty="0" smtClean="0">
                <a:solidFill>
                  <a:srgbClr val="7030A0"/>
                </a:solidFill>
              </a:rPr>
              <a:t>…</a:t>
            </a:r>
            <a:endParaRPr lang="ru-RU" dirty="0">
              <a:solidFill>
                <a:srgbClr val="7030A0"/>
              </a:solidFill>
            </a:endParaRP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</a:rPr>
              <a:t>(2)</a:t>
            </a:r>
            <a:r>
              <a:rPr lang="en-US" b="1" dirty="0" smtClean="0"/>
              <a:t>At the lesson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На уроке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sound of your microphone is off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Звук вашего микрофона выключен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</a:p>
          <a:p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r>
              <a:rPr lang="en-US" b="1" dirty="0" smtClean="0"/>
              <a:t>Turn on the sound of your </a:t>
            </a:r>
            <a:r>
              <a:rPr lang="en-US" b="1" dirty="0" err="1" smtClean="0"/>
              <a:t>mic</a:t>
            </a:r>
            <a:r>
              <a:rPr lang="en-US" b="1" dirty="0" smtClean="0"/>
              <a:t> only upon the teacher’s request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Включаем звук микрофона только по просьбе учителя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  <a:endParaRPr lang="ru-RU" b="1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(</a:t>
            </a:r>
            <a:r>
              <a:rPr lang="en-US" sz="3200" b="1" dirty="0" smtClean="0">
                <a:solidFill>
                  <a:srgbClr val="FFC000"/>
                </a:solidFill>
              </a:rPr>
              <a:t>20</a:t>
            </a:r>
            <a:r>
              <a:rPr lang="ru-RU" sz="3200" b="1" dirty="0" smtClean="0">
                <a:solidFill>
                  <a:srgbClr val="FFC000"/>
                </a:solidFill>
              </a:rPr>
              <a:t>)</a:t>
            </a:r>
            <a:r>
              <a:rPr lang="ru-RU" sz="3200" b="1" dirty="0" err="1" smtClean="0"/>
              <a:t>[</a:t>
            </a:r>
            <a:r>
              <a:rPr lang="ru-RU" sz="3200" b="1" dirty="0" err="1" smtClean="0">
                <a:solidFill>
                  <a:srgbClr val="C00000"/>
                </a:solidFill>
              </a:rPr>
              <a:t>tʃ</a:t>
            </a:r>
            <a:r>
              <a:rPr lang="ru-RU" sz="3200" b="1" dirty="0" smtClean="0"/>
              <a:t>] - «</a:t>
            </a:r>
            <a:r>
              <a:rPr lang="ru-RU" sz="3200" b="1" dirty="0" err="1" smtClean="0">
                <a:solidFill>
                  <a:srgbClr val="C00000"/>
                </a:solidFill>
              </a:rPr>
              <a:t>тш</a:t>
            </a:r>
            <a:r>
              <a:rPr lang="ru-RU" sz="3200" b="1" dirty="0" smtClean="0"/>
              <a:t>». Обозначается при письме следующими сочетаниями: </a:t>
            </a:r>
            <a:r>
              <a:rPr lang="ru-RU" sz="3200" b="1" dirty="0" err="1" smtClean="0">
                <a:solidFill>
                  <a:srgbClr val="C00000"/>
                </a:solidFill>
              </a:rPr>
              <a:t>ch</a:t>
            </a:r>
            <a:r>
              <a:rPr lang="ru-RU" sz="3200" b="1" dirty="0" smtClean="0"/>
              <a:t> — </a:t>
            </a:r>
            <a:r>
              <a:rPr lang="ru-RU" sz="3200" b="1" dirty="0" err="1" smtClean="0"/>
              <a:t>chop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err="1" smtClean="0">
                <a:solidFill>
                  <a:srgbClr val="C00000"/>
                </a:solidFill>
              </a:rPr>
              <a:t>tion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/>
              <a:t>— </a:t>
            </a:r>
            <a:r>
              <a:rPr lang="ru-RU" sz="3200" b="1" dirty="0" err="1" smtClean="0"/>
              <a:t>question</a:t>
            </a:r>
            <a:r>
              <a:rPr lang="ru-RU" sz="3200" b="1" dirty="0" smtClean="0"/>
              <a:t> </a:t>
            </a:r>
            <a:r>
              <a:rPr lang="ru-RU" sz="3200" b="1" dirty="0" err="1" smtClean="0">
                <a:solidFill>
                  <a:srgbClr val="C00000"/>
                </a:solidFill>
              </a:rPr>
              <a:t>tur</a:t>
            </a:r>
            <a:r>
              <a:rPr lang="ru-RU" sz="3200" b="1" dirty="0" smtClean="0"/>
              <a:t> — </a:t>
            </a:r>
            <a:r>
              <a:rPr lang="ru-RU" sz="3200" b="1" dirty="0" err="1" smtClean="0"/>
              <a:t>culture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8519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4) </a:t>
            </a:r>
            <a:r>
              <a:rPr lang="ru-RU" dirty="0" smtClean="0"/>
              <a:t>…</a:t>
            </a:r>
            <a:r>
              <a:rPr lang="en-US" dirty="0" smtClean="0"/>
              <a:t>discovery of </a:t>
            </a:r>
            <a:r>
              <a:rPr lang="en-US" b="1" u="sng" dirty="0" smtClean="0"/>
              <a:t>birch</a:t>
            </a:r>
            <a:r>
              <a:rPr lang="ru-RU" b="1" u="sng" dirty="0" smtClean="0">
                <a:solidFill>
                  <a:srgbClr val="7030A0"/>
                </a:solidFill>
              </a:rPr>
              <a:t> (берёза)</a:t>
            </a:r>
            <a:r>
              <a:rPr lang="en-US" dirty="0" smtClean="0"/>
              <a:t> bark documents in Novgorod in 1951. Later more than</a:t>
            </a:r>
            <a:r>
              <a:rPr lang="ru-RU" dirty="0" smtClean="0"/>
              <a:t>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(</a:t>
            </a:r>
            <a:r>
              <a:rPr lang="en-US" sz="3200" b="1" dirty="0" smtClean="0">
                <a:solidFill>
                  <a:srgbClr val="FFC000"/>
                </a:solidFill>
              </a:rPr>
              <a:t>21</a:t>
            </a:r>
            <a:r>
              <a:rPr lang="ru-RU" sz="3200" b="1" dirty="0" smtClean="0">
                <a:solidFill>
                  <a:srgbClr val="FFC000"/>
                </a:solidFill>
              </a:rPr>
              <a:t>)</a:t>
            </a:r>
            <a:r>
              <a:rPr lang="ru-RU" sz="3200" b="1" dirty="0" err="1" smtClean="0"/>
              <a:t>[</a:t>
            </a:r>
            <a:r>
              <a:rPr lang="ru-RU" sz="3200" b="1" dirty="0" err="1" smtClean="0">
                <a:solidFill>
                  <a:srgbClr val="C00000"/>
                </a:solidFill>
              </a:rPr>
              <a:t>tʃ</a:t>
            </a:r>
            <a:r>
              <a:rPr lang="ru-RU" sz="3200" b="1" dirty="0" smtClean="0"/>
              <a:t>] - «</a:t>
            </a:r>
            <a:r>
              <a:rPr lang="ru-RU" sz="3200" b="1" dirty="0" err="1" smtClean="0">
                <a:solidFill>
                  <a:srgbClr val="C00000"/>
                </a:solidFill>
              </a:rPr>
              <a:t>тш</a:t>
            </a:r>
            <a:r>
              <a:rPr lang="ru-RU" sz="3200" b="1" dirty="0" smtClean="0"/>
              <a:t>». Обозначается при письме следующими сочетаниями: </a:t>
            </a:r>
            <a:r>
              <a:rPr lang="ru-RU" sz="3200" b="1" dirty="0" err="1" smtClean="0">
                <a:solidFill>
                  <a:srgbClr val="C00000"/>
                </a:solidFill>
              </a:rPr>
              <a:t>ch</a:t>
            </a:r>
            <a:r>
              <a:rPr lang="ru-RU" sz="3200" b="1" dirty="0" smtClean="0"/>
              <a:t> — </a:t>
            </a:r>
            <a:r>
              <a:rPr lang="ru-RU" sz="3200" b="1" dirty="0" err="1" smtClean="0"/>
              <a:t>chop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err="1" smtClean="0">
                <a:solidFill>
                  <a:srgbClr val="C00000"/>
                </a:solidFill>
              </a:rPr>
              <a:t>tion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/>
              <a:t>— </a:t>
            </a:r>
            <a:r>
              <a:rPr lang="ru-RU" sz="3200" b="1" dirty="0" err="1" smtClean="0"/>
              <a:t>question</a:t>
            </a:r>
            <a:r>
              <a:rPr lang="ru-RU" sz="3200" b="1" dirty="0" smtClean="0"/>
              <a:t> </a:t>
            </a:r>
            <a:r>
              <a:rPr lang="ru-RU" sz="3200" b="1" dirty="0" err="1" smtClean="0">
                <a:solidFill>
                  <a:srgbClr val="C00000"/>
                </a:solidFill>
              </a:rPr>
              <a:t>tur</a:t>
            </a:r>
            <a:r>
              <a:rPr lang="ru-RU" sz="3200" b="1" dirty="0" smtClean="0"/>
              <a:t> — </a:t>
            </a:r>
            <a:r>
              <a:rPr lang="ru-RU" sz="3200" b="1" dirty="0" err="1" smtClean="0"/>
              <a:t>culture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7030A0"/>
                </a:solidFill>
              </a:rPr>
              <a:t>9 ) </a:t>
            </a:r>
            <a:r>
              <a:rPr lang="ru-RU" dirty="0" smtClean="0">
                <a:solidFill>
                  <a:srgbClr val="7030A0"/>
                </a:solidFill>
              </a:rPr>
              <a:t>…</a:t>
            </a:r>
            <a:r>
              <a:rPr lang="en-US" dirty="0" smtClean="0">
                <a:solidFill>
                  <a:srgbClr val="7030A0"/>
                </a:solidFill>
              </a:rPr>
              <a:t>Russia </a:t>
            </a:r>
            <a:r>
              <a:rPr lang="en-US" dirty="0">
                <a:solidFill>
                  <a:srgbClr val="7030A0"/>
                </a:solidFill>
              </a:rPr>
              <a:t>how to read and write. This discovery changed traditional </a:t>
            </a:r>
            <a:r>
              <a:rPr lang="en-US" dirty="0" smtClean="0">
                <a:solidFill>
                  <a:srgbClr val="7030A0"/>
                </a:solidFill>
              </a:rPr>
              <a:t>ideas</a:t>
            </a:r>
            <a:r>
              <a:rPr lang="ru-RU" dirty="0" smtClean="0">
                <a:solidFill>
                  <a:srgbClr val="7030A0"/>
                </a:solidFill>
              </a:rPr>
              <a:t>…</a:t>
            </a:r>
            <a:endParaRPr lang="ru-RU" dirty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(</a:t>
            </a:r>
            <a:r>
              <a:rPr lang="en-US" sz="3200" b="1" dirty="0" smtClean="0">
                <a:solidFill>
                  <a:srgbClr val="FFC000"/>
                </a:solidFill>
              </a:rPr>
              <a:t>22</a:t>
            </a:r>
            <a:r>
              <a:rPr lang="ru-RU" sz="3200" b="1" dirty="0" smtClean="0">
                <a:solidFill>
                  <a:srgbClr val="FFC000"/>
                </a:solidFill>
              </a:rPr>
              <a:t>)</a:t>
            </a:r>
            <a:r>
              <a:rPr lang="ru-RU" sz="3200" b="1" dirty="0" err="1" smtClean="0"/>
              <a:t>[</a:t>
            </a:r>
            <a:r>
              <a:rPr lang="ru-RU" sz="3200" b="1" dirty="0" err="1" smtClean="0">
                <a:solidFill>
                  <a:srgbClr val="C00000"/>
                </a:solidFill>
              </a:rPr>
              <a:t>tʃ</a:t>
            </a:r>
            <a:r>
              <a:rPr lang="ru-RU" sz="3200" b="1" dirty="0" smtClean="0"/>
              <a:t>] - «</a:t>
            </a:r>
            <a:r>
              <a:rPr lang="ru-RU" sz="3200" b="1" dirty="0" err="1" smtClean="0">
                <a:solidFill>
                  <a:srgbClr val="C00000"/>
                </a:solidFill>
              </a:rPr>
              <a:t>тш</a:t>
            </a:r>
            <a:r>
              <a:rPr lang="ru-RU" sz="3200" b="1" dirty="0" smtClean="0"/>
              <a:t>». Обозначается при письме следующими сочетаниями: </a:t>
            </a:r>
            <a:r>
              <a:rPr lang="ru-RU" sz="3200" b="1" dirty="0" err="1" smtClean="0">
                <a:solidFill>
                  <a:srgbClr val="C00000"/>
                </a:solidFill>
              </a:rPr>
              <a:t>ch</a:t>
            </a:r>
            <a:r>
              <a:rPr lang="ru-RU" sz="3200" b="1" dirty="0" smtClean="0"/>
              <a:t> — </a:t>
            </a:r>
            <a:r>
              <a:rPr lang="ru-RU" sz="3200" b="1" dirty="0" err="1" smtClean="0"/>
              <a:t>chop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err="1" smtClean="0">
                <a:solidFill>
                  <a:srgbClr val="C00000"/>
                </a:solidFill>
              </a:rPr>
              <a:t>tion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/>
              <a:t>— </a:t>
            </a:r>
            <a:r>
              <a:rPr lang="ru-RU" sz="3200" b="1" dirty="0" err="1" smtClean="0"/>
              <a:t>question</a:t>
            </a:r>
            <a:r>
              <a:rPr lang="ru-RU" sz="3200" b="1" dirty="0" smtClean="0"/>
              <a:t> </a:t>
            </a:r>
            <a:r>
              <a:rPr lang="ru-RU" sz="3200" b="1" dirty="0" err="1" smtClean="0">
                <a:solidFill>
                  <a:srgbClr val="C00000"/>
                </a:solidFill>
              </a:rPr>
              <a:t>tur</a:t>
            </a:r>
            <a:r>
              <a:rPr lang="ru-RU" sz="3200" b="1" dirty="0" smtClean="0"/>
              <a:t> — </a:t>
            </a:r>
            <a:r>
              <a:rPr lang="ru-RU" sz="3200" b="1" dirty="0" err="1" smtClean="0"/>
              <a:t>culture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9 ) </a:t>
            </a:r>
            <a:r>
              <a:rPr lang="ru-RU" dirty="0" smtClean="0"/>
              <a:t>…</a:t>
            </a:r>
            <a:r>
              <a:rPr lang="en-US" dirty="0" smtClean="0"/>
              <a:t>Russia how to read and write. This discovery </a:t>
            </a:r>
            <a:r>
              <a:rPr lang="en-US" b="1" u="sng" dirty="0" smtClean="0"/>
              <a:t>changed</a:t>
            </a:r>
            <a:r>
              <a:rPr lang="en-US" u="sng" dirty="0" smtClean="0"/>
              <a:t> </a:t>
            </a:r>
            <a:r>
              <a:rPr lang="ru-RU" b="1" u="sng" dirty="0" smtClean="0">
                <a:solidFill>
                  <a:srgbClr val="7030A0"/>
                </a:solidFill>
              </a:rPr>
              <a:t>(изменило) </a:t>
            </a:r>
            <a:r>
              <a:rPr lang="en-US" dirty="0" smtClean="0"/>
              <a:t>traditional ideas</a:t>
            </a:r>
            <a:r>
              <a:rPr lang="ru-RU" dirty="0" smtClean="0"/>
              <a:t>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(</a:t>
            </a:r>
            <a:r>
              <a:rPr lang="en-US" sz="3200" b="1" dirty="0" smtClean="0">
                <a:solidFill>
                  <a:srgbClr val="FFC000"/>
                </a:solidFill>
              </a:rPr>
              <a:t>23</a:t>
            </a:r>
            <a:r>
              <a:rPr lang="ru-RU" sz="3200" b="1" dirty="0" smtClean="0">
                <a:solidFill>
                  <a:srgbClr val="FFC000"/>
                </a:solidFill>
              </a:rPr>
              <a:t>)</a:t>
            </a:r>
            <a:r>
              <a:rPr lang="ru-RU" sz="3200" b="1" dirty="0" err="1" smtClean="0"/>
              <a:t>[</a:t>
            </a:r>
            <a:r>
              <a:rPr lang="ru-RU" sz="3200" b="1" dirty="0" err="1" smtClean="0">
                <a:solidFill>
                  <a:srgbClr val="C00000"/>
                </a:solidFill>
              </a:rPr>
              <a:t>tʃ</a:t>
            </a:r>
            <a:r>
              <a:rPr lang="ru-RU" sz="3200" b="1" dirty="0" smtClean="0"/>
              <a:t>] - «</a:t>
            </a:r>
            <a:r>
              <a:rPr lang="ru-RU" sz="3200" b="1" dirty="0" err="1" smtClean="0">
                <a:solidFill>
                  <a:srgbClr val="C00000"/>
                </a:solidFill>
              </a:rPr>
              <a:t>тш</a:t>
            </a:r>
            <a:r>
              <a:rPr lang="ru-RU" sz="3200" b="1" dirty="0" smtClean="0"/>
              <a:t>». Обозначается при письме следующими сочетаниями: </a:t>
            </a:r>
            <a:r>
              <a:rPr lang="ru-RU" sz="3200" b="1" dirty="0" err="1" smtClean="0">
                <a:solidFill>
                  <a:srgbClr val="C00000"/>
                </a:solidFill>
              </a:rPr>
              <a:t>ch</a:t>
            </a:r>
            <a:r>
              <a:rPr lang="ru-RU" sz="3200" b="1" dirty="0" smtClean="0"/>
              <a:t> — </a:t>
            </a:r>
            <a:r>
              <a:rPr lang="ru-RU" sz="3200" b="1" dirty="0" err="1" smtClean="0"/>
              <a:t>chop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err="1" smtClean="0">
                <a:solidFill>
                  <a:srgbClr val="C00000"/>
                </a:solidFill>
              </a:rPr>
              <a:t>tion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/>
              <a:t>— </a:t>
            </a:r>
            <a:r>
              <a:rPr lang="ru-RU" sz="3200" b="1" dirty="0" err="1" smtClean="0"/>
              <a:t>question</a:t>
            </a:r>
            <a:r>
              <a:rPr lang="ru-RU" sz="3200" b="1" dirty="0" smtClean="0"/>
              <a:t> </a:t>
            </a:r>
            <a:r>
              <a:rPr lang="ru-RU" sz="3200" b="1" dirty="0" err="1" smtClean="0">
                <a:solidFill>
                  <a:srgbClr val="C00000"/>
                </a:solidFill>
              </a:rPr>
              <a:t>tur</a:t>
            </a:r>
            <a:r>
              <a:rPr lang="ru-RU" sz="3200" b="1" dirty="0" smtClean="0"/>
              <a:t> — </a:t>
            </a:r>
            <a:r>
              <a:rPr lang="ru-RU" sz="3200" b="1" dirty="0" err="1" smtClean="0"/>
              <a:t>culture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7030A0"/>
                </a:solidFill>
              </a:rPr>
              <a:t>10) </a:t>
            </a:r>
            <a:r>
              <a:rPr lang="ru-RU" dirty="0" smtClean="0">
                <a:solidFill>
                  <a:srgbClr val="7030A0"/>
                </a:solidFill>
              </a:rPr>
              <a:t>…</a:t>
            </a:r>
            <a:r>
              <a:rPr lang="en-US" dirty="0" smtClean="0">
                <a:solidFill>
                  <a:srgbClr val="7030A0"/>
                </a:solidFill>
              </a:rPr>
              <a:t>about </a:t>
            </a:r>
            <a:r>
              <a:rPr lang="en-US" dirty="0">
                <a:solidFill>
                  <a:srgbClr val="7030A0"/>
                </a:solidFill>
              </a:rPr>
              <a:t>the education and culture of Russians in the 11-15</a:t>
            </a:r>
            <a:r>
              <a:rPr lang="en-US" baseline="30000" dirty="0">
                <a:solidFill>
                  <a:srgbClr val="7030A0"/>
                </a:solidFill>
              </a:rPr>
              <a:t>th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centures</a:t>
            </a:r>
            <a:r>
              <a:rPr lang="en-US" dirty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(</a:t>
            </a:r>
            <a:r>
              <a:rPr lang="en-US" sz="3200" b="1" dirty="0" smtClean="0">
                <a:solidFill>
                  <a:srgbClr val="FFC000"/>
                </a:solidFill>
              </a:rPr>
              <a:t>2</a:t>
            </a:r>
            <a:r>
              <a:rPr lang="ru-RU" sz="3200" b="1" dirty="0" smtClean="0">
                <a:solidFill>
                  <a:srgbClr val="FFC000"/>
                </a:solidFill>
              </a:rPr>
              <a:t>4</a:t>
            </a:r>
            <a:r>
              <a:rPr lang="ru-RU" sz="3200" b="1" dirty="0" smtClean="0">
                <a:solidFill>
                  <a:srgbClr val="FFC000"/>
                </a:solidFill>
              </a:rPr>
              <a:t>)</a:t>
            </a:r>
            <a:r>
              <a:rPr lang="ru-RU" sz="3200" b="1" dirty="0" smtClean="0"/>
              <a:t>[</a:t>
            </a:r>
            <a:r>
              <a:rPr lang="ru-RU" sz="3200" b="1" dirty="0" err="1" smtClean="0">
                <a:solidFill>
                  <a:srgbClr val="C00000"/>
                </a:solidFill>
              </a:rPr>
              <a:t>tʃ</a:t>
            </a:r>
            <a:r>
              <a:rPr lang="ru-RU" sz="3200" b="1" dirty="0" smtClean="0"/>
              <a:t>] - «</a:t>
            </a:r>
            <a:r>
              <a:rPr lang="ru-RU" sz="3200" b="1" dirty="0" err="1" smtClean="0">
                <a:solidFill>
                  <a:srgbClr val="C00000"/>
                </a:solidFill>
              </a:rPr>
              <a:t>тш</a:t>
            </a:r>
            <a:r>
              <a:rPr lang="ru-RU" sz="3200" b="1" dirty="0" smtClean="0"/>
              <a:t>». Обозначается при письме следующими сочетаниями: </a:t>
            </a:r>
            <a:r>
              <a:rPr lang="ru-RU" sz="3200" b="1" dirty="0" err="1" smtClean="0">
                <a:solidFill>
                  <a:srgbClr val="C00000"/>
                </a:solidFill>
              </a:rPr>
              <a:t>ch</a:t>
            </a:r>
            <a:r>
              <a:rPr lang="ru-RU" sz="3200" b="1" dirty="0" smtClean="0"/>
              <a:t> — </a:t>
            </a:r>
            <a:r>
              <a:rPr lang="ru-RU" sz="3200" b="1" dirty="0" err="1" smtClean="0"/>
              <a:t>chop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err="1" smtClean="0">
                <a:solidFill>
                  <a:srgbClr val="C00000"/>
                </a:solidFill>
              </a:rPr>
              <a:t>tion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/>
              <a:t>— </a:t>
            </a:r>
            <a:r>
              <a:rPr lang="ru-RU" sz="3200" b="1" dirty="0" err="1" smtClean="0"/>
              <a:t>question</a:t>
            </a:r>
            <a:r>
              <a:rPr lang="ru-RU" sz="3200" b="1" dirty="0" smtClean="0"/>
              <a:t> </a:t>
            </a:r>
            <a:r>
              <a:rPr lang="ru-RU" sz="3200" b="1" dirty="0" err="1" smtClean="0">
                <a:solidFill>
                  <a:srgbClr val="C00000"/>
                </a:solidFill>
              </a:rPr>
              <a:t>tur</a:t>
            </a:r>
            <a:r>
              <a:rPr lang="ru-RU" sz="3200" b="1" dirty="0" smtClean="0"/>
              <a:t> — </a:t>
            </a:r>
            <a:r>
              <a:rPr lang="ru-RU" sz="3200" b="1" dirty="0" err="1" smtClean="0"/>
              <a:t>culture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76917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10) </a:t>
            </a:r>
            <a:r>
              <a:rPr lang="ru-RU" dirty="0" smtClean="0"/>
              <a:t>…</a:t>
            </a:r>
            <a:r>
              <a:rPr lang="en-US" dirty="0" smtClean="0"/>
              <a:t>about the education and </a:t>
            </a:r>
            <a:r>
              <a:rPr lang="en-US" b="1" u="sng" dirty="0" smtClean="0"/>
              <a:t>culture</a:t>
            </a:r>
            <a:r>
              <a:rPr lang="ru-RU" b="1" u="sng" dirty="0" smtClean="0"/>
              <a:t> </a:t>
            </a:r>
            <a:r>
              <a:rPr lang="ru-RU" b="1" u="sng" dirty="0" smtClean="0">
                <a:solidFill>
                  <a:srgbClr val="7030A0"/>
                </a:solidFill>
              </a:rPr>
              <a:t>(культура)</a:t>
            </a:r>
            <a:r>
              <a:rPr lang="en-US" u="sng" dirty="0" smtClean="0"/>
              <a:t> </a:t>
            </a:r>
            <a:r>
              <a:rPr lang="en-US" dirty="0" smtClean="0"/>
              <a:t>of Russians in the 11-15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b="1" u="sng" dirty="0" err="1" smtClean="0"/>
              <a:t>centures</a:t>
            </a:r>
            <a:r>
              <a:rPr lang="ru-RU" b="1" u="sng" dirty="0" smtClean="0"/>
              <a:t> </a:t>
            </a:r>
            <a:r>
              <a:rPr lang="ru-RU" b="1" u="sng" dirty="0" smtClean="0">
                <a:solidFill>
                  <a:srgbClr val="7030A0"/>
                </a:solidFill>
              </a:rPr>
              <a:t>(века)</a:t>
            </a:r>
            <a:r>
              <a:rPr lang="en-US" u="sng" dirty="0" smtClean="0"/>
              <a:t>.</a:t>
            </a:r>
            <a:endParaRPr lang="ru-RU" u="sng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(</a:t>
            </a:r>
            <a:r>
              <a:rPr lang="en-US" sz="3200" b="1" dirty="0" smtClean="0">
                <a:solidFill>
                  <a:srgbClr val="FFC000"/>
                </a:solidFill>
              </a:rPr>
              <a:t>25</a:t>
            </a:r>
            <a:r>
              <a:rPr lang="ru-RU" sz="3200" b="1" dirty="0" smtClean="0">
                <a:solidFill>
                  <a:srgbClr val="FFC000"/>
                </a:solidFill>
              </a:rPr>
              <a:t>)</a:t>
            </a:r>
            <a:r>
              <a:rPr lang="ru-RU" sz="3200" b="1" dirty="0" err="1" smtClean="0"/>
              <a:t>[</a:t>
            </a:r>
            <a:r>
              <a:rPr lang="ru-RU" sz="3200" b="1" dirty="0" err="1" smtClean="0">
                <a:solidFill>
                  <a:srgbClr val="C00000"/>
                </a:solidFill>
              </a:rPr>
              <a:t>tʃ</a:t>
            </a:r>
            <a:r>
              <a:rPr lang="ru-RU" sz="3200" b="1" dirty="0" smtClean="0"/>
              <a:t>] - «</a:t>
            </a:r>
            <a:r>
              <a:rPr lang="ru-RU" sz="3200" b="1" dirty="0" err="1" smtClean="0">
                <a:solidFill>
                  <a:srgbClr val="C00000"/>
                </a:solidFill>
              </a:rPr>
              <a:t>тш</a:t>
            </a:r>
            <a:r>
              <a:rPr lang="ru-RU" sz="3200" b="1" dirty="0" smtClean="0"/>
              <a:t>». Обозначается при письме следующими сочетаниями: </a:t>
            </a:r>
            <a:r>
              <a:rPr lang="ru-RU" sz="3200" b="1" dirty="0" err="1" smtClean="0">
                <a:solidFill>
                  <a:srgbClr val="C00000"/>
                </a:solidFill>
              </a:rPr>
              <a:t>ch</a:t>
            </a:r>
            <a:r>
              <a:rPr lang="ru-RU" sz="3200" b="1" dirty="0" smtClean="0"/>
              <a:t> — </a:t>
            </a:r>
            <a:r>
              <a:rPr lang="ru-RU" sz="3200" b="1" dirty="0" err="1" smtClean="0"/>
              <a:t>chop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err="1" smtClean="0">
                <a:solidFill>
                  <a:srgbClr val="C00000"/>
                </a:solidFill>
              </a:rPr>
              <a:t>tion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/>
              <a:t>— </a:t>
            </a:r>
            <a:r>
              <a:rPr lang="ru-RU" sz="3200" b="1" dirty="0" err="1" smtClean="0"/>
              <a:t>question</a:t>
            </a:r>
            <a:r>
              <a:rPr lang="ru-RU" sz="3200" b="1" dirty="0" smtClean="0"/>
              <a:t> </a:t>
            </a:r>
            <a:r>
              <a:rPr lang="ru-RU" sz="3200" b="1" dirty="0" err="1" smtClean="0">
                <a:solidFill>
                  <a:srgbClr val="C00000"/>
                </a:solidFill>
              </a:rPr>
              <a:t>tur</a:t>
            </a:r>
            <a:r>
              <a:rPr lang="ru-RU" sz="3200" b="1" dirty="0" smtClean="0"/>
              <a:t> — </a:t>
            </a:r>
            <a:r>
              <a:rPr lang="ru-RU" sz="3200" b="1" dirty="0" err="1" smtClean="0"/>
              <a:t>culture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7030A0"/>
                </a:solidFill>
              </a:rPr>
              <a:t>11) One of the most  interesting  birch bark documents is a kind of </a:t>
            </a:r>
            <a:r>
              <a:rPr lang="en-US" dirty="0" smtClean="0">
                <a:solidFill>
                  <a:srgbClr val="7030A0"/>
                </a:solidFill>
              </a:rPr>
              <a:t>pupil’s</a:t>
            </a:r>
            <a:r>
              <a:rPr lang="ru-RU" dirty="0" smtClean="0">
                <a:solidFill>
                  <a:srgbClr val="7030A0"/>
                </a:solidFill>
              </a:rPr>
              <a:t>…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endParaRPr lang="ru-RU" dirty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(</a:t>
            </a:r>
            <a:r>
              <a:rPr lang="en-US" sz="3200" b="1" dirty="0" smtClean="0">
                <a:solidFill>
                  <a:srgbClr val="FFC000"/>
                </a:solidFill>
              </a:rPr>
              <a:t>26</a:t>
            </a:r>
            <a:r>
              <a:rPr lang="ru-RU" sz="3200" b="1" dirty="0" smtClean="0">
                <a:solidFill>
                  <a:srgbClr val="FFC000"/>
                </a:solidFill>
              </a:rPr>
              <a:t>)</a:t>
            </a:r>
            <a:r>
              <a:rPr lang="ru-RU" sz="3200" b="1" dirty="0" err="1" smtClean="0"/>
              <a:t>[</a:t>
            </a:r>
            <a:r>
              <a:rPr lang="ru-RU" sz="3200" b="1" dirty="0" err="1" smtClean="0">
                <a:solidFill>
                  <a:srgbClr val="C00000"/>
                </a:solidFill>
              </a:rPr>
              <a:t>tʃ</a:t>
            </a:r>
            <a:r>
              <a:rPr lang="ru-RU" sz="3200" b="1" dirty="0" smtClean="0"/>
              <a:t>] - «</a:t>
            </a:r>
            <a:r>
              <a:rPr lang="ru-RU" sz="3200" b="1" dirty="0" err="1" smtClean="0">
                <a:solidFill>
                  <a:srgbClr val="C00000"/>
                </a:solidFill>
              </a:rPr>
              <a:t>тш</a:t>
            </a:r>
            <a:r>
              <a:rPr lang="ru-RU" sz="3200" b="1" dirty="0" smtClean="0"/>
              <a:t>». Обозначается при письме следующими сочетаниями: </a:t>
            </a:r>
            <a:r>
              <a:rPr lang="ru-RU" sz="3200" b="1" dirty="0" err="1" smtClean="0">
                <a:solidFill>
                  <a:srgbClr val="C00000"/>
                </a:solidFill>
              </a:rPr>
              <a:t>ch</a:t>
            </a:r>
            <a:r>
              <a:rPr lang="ru-RU" sz="3200" b="1" dirty="0" smtClean="0"/>
              <a:t> — </a:t>
            </a:r>
            <a:r>
              <a:rPr lang="ru-RU" sz="3200" b="1" dirty="0" err="1" smtClean="0"/>
              <a:t>chop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err="1" smtClean="0">
                <a:solidFill>
                  <a:srgbClr val="C00000"/>
                </a:solidFill>
              </a:rPr>
              <a:t>tion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/>
              <a:t>— </a:t>
            </a:r>
            <a:r>
              <a:rPr lang="ru-RU" sz="3200" b="1" dirty="0" err="1" smtClean="0"/>
              <a:t>question</a:t>
            </a:r>
            <a:r>
              <a:rPr lang="ru-RU" sz="3200" b="1" dirty="0" smtClean="0"/>
              <a:t> </a:t>
            </a:r>
            <a:r>
              <a:rPr lang="ru-RU" sz="3200" b="1" dirty="0" err="1" smtClean="0">
                <a:solidFill>
                  <a:srgbClr val="C00000"/>
                </a:solidFill>
              </a:rPr>
              <a:t>tur</a:t>
            </a:r>
            <a:r>
              <a:rPr lang="ru-RU" sz="3200" b="1" dirty="0" smtClean="0"/>
              <a:t> — </a:t>
            </a:r>
            <a:r>
              <a:rPr lang="ru-RU" sz="3200" b="1" dirty="0" err="1" smtClean="0"/>
              <a:t>culture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11) One of the most  interesting  </a:t>
            </a:r>
            <a:r>
              <a:rPr lang="en-US" b="1" dirty="0" smtClean="0"/>
              <a:t>birch</a:t>
            </a:r>
            <a:r>
              <a:rPr lang="ru-RU" b="1" dirty="0" smtClean="0">
                <a:solidFill>
                  <a:srgbClr val="7030A0"/>
                </a:solidFill>
              </a:rPr>
              <a:t>(берёза)</a:t>
            </a:r>
            <a:r>
              <a:rPr lang="en-US" dirty="0" smtClean="0"/>
              <a:t> bark documents is a kind of pupil’s</a:t>
            </a:r>
            <a:r>
              <a:rPr lang="ru-RU" dirty="0" smtClean="0"/>
              <a:t>…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(</a:t>
            </a:r>
            <a:r>
              <a:rPr lang="en-US" b="1" dirty="0" smtClean="0">
                <a:solidFill>
                  <a:srgbClr val="FFC000"/>
                </a:solidFill>
              </a:rPr>
              <a:t>27</a:t>
            </a:r>
            <a:r>
              <a:rPr lang="ru-RU" b="1" dirty="0" smtClean="0">
                <a:solidFill>
                  <a:srgbClr val="FFC000"/>
                </a:solidFill>
              </a:rPr>
              <a:t>) </a:t>
            </a:r>
            <a:r>
              <a:rPr lang="en-US" b="1" dirty="0" smtClean="0"/>
              <a:t>Exercise </a:t>
            </a:r>
            <a:r>
              <a:rPr lang="ru-RU" b="1" dirty="0" smtClean="0"/>
              <a:t>2</a:t>
            </a:r>
            <a:r>
              <a:rPr lang="en-US" b="1" dirty="0" smtClean="0"/>
              <a:t> page 83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Read</a:t>
            </a:r>
          </a:p>
          <a:p>
            <a:r>
              <a:rPr lang="en-US" b="1" dirty="0" smtClean="0"/>
              <a:t>Translate</a:t>
            </a:r>
          </a:p>
          <a:p>
            <a:r>
              <a:rPr lang="en-US" b="1" dirty="0" smtClean="0"/>
              <a:t>Answer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(</a:t>
            </a:r>
            <a:r>
              <a:rPr lang="en-US" b="1" dirty="0" smtClean="0">
                <a:solidFill>
                  <a:srgbClr val="FFC000"/>
                </a:solidFill>
              </a:rPr>
              <a:t>28)</a:t>
            </a:r>
            <a:r>
              <a:rPr lang="en-US" b="1" dirty="0" smtClean="0"/>
              <a:t>It </a:t>
            </a:r>
            <a:r>
              <a:rPr lang="en-US" b="1" dirty="0" smtClean="0"/>
              <a:t>is time to finish our lesson.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Any questions?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(</a:t>
            </a:r>
            <a:r>
              <a:rPr lang="en-US" b="1" dirty="0" smtClean="0">
                <a:solidFill>
                  <a:srgbClr val="FFC000"/>
                </a:solidFill>
              </a:rPr>
              <a:t>29)</a:t>
            </a:r>
            <a:r>
              <a:rPr lang="en-US" b="1" dirty="0" smtClean="0"/>
              <a:t>The </a:t>
            </a:r>
            <a:r>
              <a:rPr lang="en-US" b="1" dirty="0" smtClean="0"/>
              <a:t>lesson is over.</a:t>
            </a:r>
            <a:endParaRPr lang="ru-RU" dirty="0"/>
          </a:p>
        </p:txBody>
      </p:sp>
      <p:pic>
        <p:nvPicPr>
          <p:cNvPr id="4" name="Содержимое 3" descr="Medieval Daily Life on Birchbark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7527" y="1600200"/>
            <a:ext cx="678894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(3)</a:t>
            </a:r>
            <a:r>
              <a:rPr lang="en-US" sz="3200" b="1" dirty="0" smtClean="0"/>
              <a:t>Greeting and checking the connection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(</a:t>
            </a:r>
            <a:r>
              <a:rPr lang="ru-RU" sz="3200" b="1" dirty="0" smtClean="0">
                <a:solidFill>
                  <a:srgbClr val="7030A0"/>
                </a:solidFill>
              </a:rPr>
              <a:t>Приветствие и проверка связи)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Good morning. Glad to meet you.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Доброе утро. Рада встрече с вами)</a:t>
            </a:r>
          </a:p>
          <a:p>
            <a:pPr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r>
              <a:rPr lang="en-US" b="1" dirty="0" smtClean="0"/>
              <a:t>How are you?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Как вы?)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Is everything OK with  your sound and your picture.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Все ли в порядке со звуком и изображением?)</a:t>
            </a:r>
          </a:p>
          <a:p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I am fine. Everything is OK.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Все в порядке)</a:t>
            </a: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I have some problems.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Есть проблемы.)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(4)</a:t>
            </a:r>
            <a:r>
              <a:rPr lang="en-US" sz="3200" b="1" dirty="0" smtClean="0"/>
              <a:t>At the lesson you do class</a:t>
            </a:r>
            <a:r>
              <a:rPr lang="ru-RU" sz="3200" b="1" dirty="0" smtClean="0"/>
              <a:t> </a:t>
            </a:r>
            <a:r>
              <a:rPr lang="en-US" sz="3200" b="1" dirty="0" smtClean="0"/>
              <a:t>work in your copybooks.</a:t>
            </a:r>
            <a:br>
              <a:rPr lang="en-US" sz="3200" b="1" dirty="0" smtClean="0"/>
            </a:br>
            <a:r>
              <a:rPr lang="ru-RU" sz="3200" b="1" dirty="0" smtClean="0">
                <a:solidFill>
                  <a:srgbClr val="7030A0"/>
                </a:solidFill>
              </a:rPr>
              <a:t>(На уроке вы выполняете классную работу в тетрадях)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r>
              <a:rPr lang="en-US" b="1" dirty="0" smtClean="0"/>
              <a:t>Write down in your copybook underlined information.</a:t>
            </a:r>
            <a:r>
              <a:rPr lang="ru-RU" b="1" dirty="0" smtClean="0">
                <a:solidFill>
                  <a:srgbClr val="7030A0"/>
                </a:solidFill>
              </a:rPr>
              <a:t>(записываете в тетради </a:t>
            </a:r>
            <a:r>
              <a:rPr lang="ru-RU" b="1" u="sng" dirty="0" smtClean="0">
                <a:solidFill>
                  <a:srgbClr val="7030A0"/>
                </a:solidFill>
              </a:rPr>
              <a:t>подчеркнутую информацию)</a:t>
            </a:r>
            <a:endParaRPr lang="en-US" b="1" u="sng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(</a:t>
            </a:r>
            <a:r>
              <a:rPr lang="en-US" b="1" dirty="0" smtClean="0">
                <a:solidFill>
                  <a:srgbClr val="FFC000"/>
                </a:solidFill>
              </a:rPr>
              <a:t>5</a:t>
            </a:r>
            <a:r>
              <a:rPr lang="ru-RU" b="1" dirty="0" smtClean="0">
                <a:solidFill>
                  <a:srgbClr val="FFC000"/>
                </a:solidFill>
              </a:rPr>
              <a:t>) </a:t>
            </a:r>
            <a:r>
              <a:rPr lang="en-US" b="1" dirty="0" smtClean="0"/>
              <a:t>Marks </a:t>
            </a:r>
            <a:r>
              <a:rPr lang="en-US" b="1" dirty="0" smtClean="0"/>
              <a:t>for the class</a:t>
            </a:r>
            <a:r>
              <a:rPr lang="ru-RU" b="1" dirty="0" smtClean="0"/>
              <a:t> </a:t>
            </a:r>
            <a:r>
              <a:rPr lang="en-US" b="1" dirty="0" smtClean="0"/>
              <a:t>work</a:t>
            </a:r>
            <a:r>
              <a:rPr lang="ru-RU" b="1" dirty="0" smtClean="0">
                <a:solidFill>
                  <a:srgbClr val="7030A0"/>
                </a:solidFill>
              </a:rPr>
              <a:t> (оценки за классную работу 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mark for the class</a:t>
            </a:r>
            <a:r>
              <a:rPr lang="ru-RU" b="1" dirty="0" smtClean="0"/>
              <a:t> </a:t>
            </a:r>
            <a:r>
              <a:rPr lang="en-US" b="1" dirty="0" smtClean="0"/>
              <a:t>work is optional </a:t>
            </a:r>
            <a:r>
              <a:rPr lang="ru-RU" b="1" dirty="0" smtClean="0"/>
              <a:t>- </a:t>
            </a:r>
            <a:r>
              <a:rPr lang="en-US" b="1" dirty="0" smtClean="0"/>
              <a:t>send the photo of the class</a:t>
            </a:r>
            <a:r>
              <a:rPr lang="ru-RU" b="1" dirty="0" smtClean="0"/>
              <a:t> </a:t>
            </a:r>
            <a:r>
              <a:rPr lang="en-US" b="1" dirty="0" smtClean="0"/>
              <a:t>work to the teacher by mail.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7030A0"/>
                </a:solidFill>
              </a:rPr>
              <a:t>(оценка за классную работу по желанию, отправляем фото работы на почту учителя).</a:t>
            </a:r>
            <a:endParaRPr lang="ru-RU" b="1" dirty="0" smtClean="0"/>
          </a:p>
          <a:p>
            <a:pPr>
              <a:buNone/>
            </a:pPr>
            <a:r>
              <a:rPr lang="en-US" b="1" dirty="0" smtClean="0"/>
              <a:t>“5” – no mistakes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нет ошибок)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“4” – few mistakes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7030A0"/>
                </a:solidFill>
              </a:rPr>
              <a:t>(мало ошибок)</a:t>
            </a: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b="1" dirty="0" smtClean="0"/>
              <a:t>“3” – many mistakes </a:t>
            </a:r>
            <a:r>
              <a:rPr lang="ru-RU" b="1" dirty="0" smtClean="0">
                <a:solidFill>
                  <a:srgbClr val="7030A0"/>
                </a:solidFill>
              </a:rPr>
              <a:t>(много ошибок)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</a:rPr>
              <a:t>(</a:t>
            </a:r>
            <a:r>
              <a:rPr lang="en-US" sz="3600" b="1" dirty="0" smtClean="0">
                <a:solidFill>
                  <a:srgbClr val="FFC000"/>
                </a:solidFill>
              </a:rPr>
              <a:t>6</a:t>
            </a:r>
            <a:r>
              <a:rPr lang="ru-RU" sz="3600" b="1" dirty="0" smtClean="0">
                <a:solidFill>
                  <a:srgbClr val="FFC000"/>
                </a:solidFill>
              </a:rPr>
              <a:t>)</a:t>
            </a:r>
            <a:r>
              <a:rPr lang="en-US" sz="3600" b="1" dirty="0" smtClean="0"/>
              <a:t>Answer our usual questions </a:t>
            </a:r>
            <a:r>
              <a:rPr lang="en-US" sz="3600" b="1" dirty="0" smtClean="0">
                <a:solidFill>
                  <a:srgbClr val="7030A0"/>
                </a:solidFill>
              </a:rPr>
              <a:t>(</a:t>
            </a:r>
            <a:r>
              <a:rPr lang="ru-RU" sz="3600" b="1" dirty="0" smtClean="0">
                <a:solidFill>
                  <a:srgbClr val="7030A0"/>
                </a:solidFill>
              </a:rPr>
              <a:t>Ответьте на наши обычные вопросы)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What is the number of today’s lesson?</a:t>
            </a:r>
          </a:p>
          <a:p>
            <a:pPr>
              <a:buNone/>
            </a:pPr>
            <a:r>
              <a:rPr lang="en-US" b="1" dirty="0" smtClean="0"/>
              <a:t>What day is it today?</a:t>
            </a:r>
          </a:p>
          <a:p>
            <a:pPr>
              <a:buNone/>
            </a:pPr>
            <a:r>
              <a:rPr lang="en-US" b="1" dirty="0" smtClean="0"/>
              <a:t>What date is it today?</a:t>
            </a: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</a:rPr>
              <a:t>(</a:t>
            </a:r>
            <a:r>
              <a:rPr lang="en-US" sz="3600" b="1" dirty="0" smtClean="0">
                <a:solidFill>
                  <a:srgbClr val="FFC000"/>
                </a:solidFill>
              </a:rPr>
              <a:t>7</a:t>
            </a:r>
            <a:r>
              <a:rPr lang="ru-RU" sz="3600" b="1" dirty="0" smtClean="0">
                <a:solidFill>
                  <a:srgbClr val="FFC000"/>
                </a:solidFill>
              </a:rPr>
              <a:t>)</a:t>
            </a:r>
            <a:r>
              <a:rPr lang="en-US" sz="3600" b="1" dirty="0" smtClean="0"/>
              <a:t>Open your copybooks and write down. </a:t>
            </a:r>
            <a:r>
              <a:rPr lang="ru-RU" sz="3600" b="1" dirty="0" smtClean="0">
                <a:solidFill>
                  <a:srgbClr val="7030A0"/>
                </a:solidFill>
              </a:rPr>
              <a:t>(Откройте тетради и запишите)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dirty="0" smtClean="0"/>
              <a:t>				</a:t>
            </a:r>
            <a:r>
              <a:rPr lang="en-US" sz="3600" b="1" u="sng" dirty="0" err="1" smtClean="0"/>
              <a:t>Classwork</a:t>
            </a:r>
            <a:r>
              <a:rPr lang="en-US" sz="3600" b="1" dirty="0" smtClean="0"/>
              <a:t>			</a:t>
            </a:r>
          </a:p>
          <a:p>
            <a:pPr>
              <a:buNone/>
            </a:pPr>
            <a:r>
              <a:rPr lang="en-US" sz="3600" b="1" dirty="0" smtClean="0"/>
              <a:t>				</a:t>
            </a:r>
            <a:r>
              <a:rPr lang="en-US" sz="3600" b="1" u="sng" dirty="0" smtClean="0"/>
              <a:t> Lesson 44 </a:t>
            </a:r>
            <a:r>
              <a:rPr lang="ru-RU" sz="3600" b="1" dirty="0" smtClean="0"/>
              <a:t>	</a:t>
            </a:r>
            <a:r>
              <a:rPr lang="ru-RU" b="1" dirty="0" smtClean="0"/>
              <a:t>			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								</a:t>
            </a:r>
            <a:r>
              <a:rPr lang="en-US" b="1" u="sng" dirty="0" smtClean="0"/>
              <a:t>Tues</a:t>
            </a:r>
            <a:r>
              <a:rPr lang="en-US" b="1" u="sng" dirty="0" smtClean="0">
                <a:solidFill>
                  <a:schemeClr val="tx1"/>
                </a:solidFill>
              </a:rPr>
              <a:t>day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		</a:t>
            </a:r>
            <a:r>
              <a:rPr lang="ru-RU" b="1" dirty="0" smtClean="0">
                <a:solidFill>
                  <a:schemeClr val="tx1"/>
                </a:solidFill>
              </a:rPr>
              <a:t>			</a:t>
            </a:r>
            <a:r>
              <a:rPr lang="en-US" b="1" u="sng" dirty="0" smtClean="0">
                <a:solidFill>
                  <a:schemeClr val="tx1"/>
                </a:solidFill>
              </a:rPr>
              <a:t>The 22nd of December</a:t>
            </a:r>
            <a:endParaRPr lang="ru-RU" b="1" u="sng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(</a:t>
            </a:r>
            <a:r>
              <a:rPr lang="en-US" b="1" dirty="0" smtClean="0">
                <a:solidFill>
                  <a:srgbClr val="FFC000"/>
                </a:solidFill>
              </a:rPr>
              <a:t>8</a:t>
            </a:r>
            <a:r>
              <a:rPr lang="en-US" b="1" dirty="0" smtClean="0">
                <a:solidFill>
                  <a:srgbClr val="FFC000"/>
                </a:solidFill>
              </a:rPr>
              <a:t>)</a:t>
            </a:r>
            <a:r>
              <a:rPr lang="en-US" b="1" dirty="0" smtClean="0"/>
              <a:t>Home </a:t>
            </a:r>
            <a:r>
              <a:rPr lang="en-US" b="1" dirty="0" smtClean="0"/>
              <a:t>assignment of the lesson 4</a:t>
            </a:r>
            <a:r>
              <a:rPr lang="ru-RU" b="1" dirty="0" smtClean="0"/>
              <a:t>3</a:t>
            </a:r>
            <a:r>
              <a:rPr lang="en-US" b="1" dirty="0" smtClean="0"/>
              <a:t> (</a:t>
            </a:r>
            <a:r>
              <a:rPr lang="ru-RU" b="1" dirty="0" smtClean="0"/>
              <a:t>22</a:t>
            </a:r>
            <a:r>
              <a:rPr lang="en-US" b="1" dirty="0" smtClean="0"/>
              <a:t>/12)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ВНИМАНИЕ!! В журнале - четыре оценки за   первые четыре недели карантина  и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задание урока 40 засчитывается как контрольное – оценка в журнал.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Кто что-то не сделал – выполняем и отправляем на  почту (оценки можно исправить в течении недели)!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(8)</a:t>
            </a:r>
            <a:r>
              <a:rPr lang="en-US" b="1" dirty="0" smtClean="0"/>
              <a:t>Home assignment of the lesson 4</a:t>
            </a:r>
            <a:r>
              <a:rPr lang="ru-RU" b="1" dirty="0" smtClean="0"/>
              <a:t>3</a:t>
            </a:r>
            <a:r>
              <a:rPr lang="en-US" b="1" dirty="0" smtClean="0"/>
              <a:t> (</a:t>
            </a:r>
            <a:r>
              <a:rPr lang="ru-RU" b="1" dirty="0" smtClean="0"/>
              <a:t>22</a:t>
            </a:r>
            <a:r>
              <a:rPr lang="en-US" b="1" dirty="0" smtClean="0"/>
              <a:t>/12)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Домашнее задание </a:t>
            </a:r>
            <a:r>
              <a:rPr lang="ru-RU" dirty="0" smtClean="0"/>
              <a:t>по желанию – самодельное новогоднее поздравление, присылаем фото учителю на почту, из этих фото будет составлена праздничная презентация, которую покажем на уроке ZOOM (будем отгадывать, кто нарисовал, поэтому сохраняйте свою работу в секрете, чтобы она стала сюрпризом для ваших одноклассников)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За качественно выполненное новогоднее поздравление будет поставлена оценка по желанию в журнал за первый урок третьей четверти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1148</Words>
  <Application>Microsoft Office PowerPoint</Application>
  <PresentationFormat>Экран (4:3)</PresentationFormat>
  <Paragraphs>104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(1) Teacher (Учитель): Кашкарова Людмила Валерьевна</vt:lpstr>
      <vt:lpstr>(2)At the lesson (На уроке)</vt:lpstr>
      <vt:lpstr>(3)Greeting and checking the connection  (Приветствие и проверка связи)</vt:lpstr>
      <vt:lpstr>(4)At the lesson you do class work in your copybooks. (На уроке вы выполняете классную работу в тетрадях)</vt:lpstr>
      <vt:lpstr>(5) Marks for the class work (оценки за классную работу )</vt:lpstr>
      <vt:lpstr>(6)Answer our usual questions (Ответьте на наши обычные вопросы)</vt:lpstr>
      <vt:lpstr>(7)Open your copybooks and write down. (Откройте тетради и запишите)</vt:lpstr>
      <vt:lpstr>(8)Home assignment of the lesson 43 (22/12)</vt:lpstr>
      <vt:lpstr>(8)Home assignment of the lesson 43 (22/12)</vt:lpstr>
      <vt:lpstr>(9)Home assignment of the lesson 43 (22/12)</vt:lpstr>
      <vt:lpstr>(11) глухой звук |tʃ| в английском языке </vt:lpstr>
      <vt:lpstr>(12)[tʃ] Нет, это не русский «ч», это  «тш»</vt:lpstr>
      <vt:lpstr>(13)Open your student’s books,  page 83</vt:lpstr>
      <vt:lpstr>(14) Exercise 3 page 83 </vt:lpstr>
      <vt:lpstr>  (15)[tʃ] - «тш». Обозначается при письме следующими сочетаниями: ch — chop tion — question tur — culture  </vt:lpstr>
      <vt:lpstr>(16) [tʃ] - «тш». Обозначается при письме следующими сочетаниями: ch — chop tion — question tur — culture</vt:lpstr>
      <vt:lpstr>(17)[tʃ] - «тш». Обозначается при письме следующими сочетаниями: ch — chop tion — question tur — culture</vt:lpstr>
      <vt:lpstr>(18)[tʃ] - «тш». Обозначается при письме следующими сочетаниями: ch — chop tion — question tur — culture</vt:lpstr>
      <vt:lpstr>(19)[tʃ] - «тш». Обозначается при письме следующими сочетаниями: ch — chop tion — question tur — culture</vt:lpstr>
      <vt:lpstr>(20)[tʃ] - «тш». Обозначается при письме следующими сочетаниями: ch — chop tion — question tur — culture</vt:lpstr>
      <vt:lpstr>(21)[tʃ] - «тш». Обозначается при письме следующими сочетаниями: ch — chop tion — question tur — culture</vt:lpstr>
      <vt:lpstr>(22)[tʃ] - «тш». Обозначается при письме следующими сочетаниями: ch — chop tion — question tur — culture</vt:lpstr>
      <vt:lpstr>(23)[tʃ] - «тш». Обозначается при письме следующими сочетаниями: ch — chop tion — question tur — culture</vt:lpstr>
      <vt:lpstr>(24)[tʃ] - «тш». Обозначается при письме следующими сочетаниями: ch — chop tion — question tur — culture</vt:lpstr>
      <vt:lpstr>(25)[tʃ] - «тш». Обозначается при письме следующими сочетаниями: ch — chop tion — question tur — culture</vt:lpstr>
      <vt:lpstr>(26)[tʃ] - «тш». Обозначается при письме следующими сочетаниями: ch — chop tion — question tur — culture</vt:lpstr>
      <vt:lpstr>(27) Exercise 2 page 83 </vt:lpstr>
      <vt:lpstr>(28)It is time to finish our lesson.</vt:lpstr>
      <vt:lpstr>(29)The lesson is over.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44(6)</dc:title>
  <dc:creator>Пользователь Windows</dc:creator>
  <cp:lastModifiedBy>Пользователь Windows</cp:lastModifiedBy>
  <cp:revision>16</cp:revision>
  <dcterms:created xsi:type="dcterms:W3CDTF">2020-12-19T06:41:43Z</dcterms:created>
  <dcterms:modified xsi:type="dcterms:W3CDTF">2020-12-19T09:21:11Z</dcterms:modified>
</cp:coreProperties>
</file>