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63" r:id="rId4"/>
    <p:sldId id="264" r:id="rId5"/>
    <p:sldId id="268" r:id="rId6"/>
    <p:sldId id="269" r:id="rId7"/>
    <p:sldId id="270" r:id="rId8"/>
    <p:sldId id="285" r:id="rId9"/>
    <p:sldId id="286" r:id="rId10"/>
    <p:sldId id="272" r:id="rId11"/>
    <p:sldId id="273" r:id="rId12"/>
    <p:sldId id="274" r:id="rId13"/>
    <p:sldId id="288" r:id="rId14"/>
    <p:sldId id="276" r:id="rId15"/>
    <p:sldId id="278" r:id="rId16"/>
    <p:sldId id="279" r:id="rId17"/>
    <p:sldId id="281" r:id="rId18"/>
    <p:sldId id="282" r:id="rId19"/>
    <p:sldId id="283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E795C-1E32-49CE-9F50-4905B8E408D3}" type="datetimeFigureOut">
              <a:rPr lang="ru-RU" smtClean="0"/>
              <a:pPr/>
              <a:t>06.12.2020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F88D5-A579-4B77-BE7C-3FB65B28BA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E795C-1E32-49CE-9F50-4905B8E408D3}" type="datetimeFigureOut">
              <a:rPr lang="ru-RU" smtClean="0"/>
              <a:pPr/>
              <a:t>06.12.2020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F88D5-A579-4B77-BE7C-3FB65B28BA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E795C-1E32-49CE-9F50-4905B8E408D3}" type="datetimeFigureOut">
              <a:rPr lang="ru-RU" smtClean="0"/>
              <a:pPr/>
              <a:t>06.12.2020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F88D5-A579-4B77-BE7C-3FB65B28BA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E795C-1E32-49CE-9F50-4905B8E408D3}" type="datetimeFigureOut">
              <a:rPr lang="ru-RU" smtClean="0"/>
              <a:pPr/>
              <a:t>06.12.2020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F88D5-A579-4B77-BE7C-3FB65B28BA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E795C-1E32-49CE-9F50-4905B8E408D3}" type="datetimeFigureOut">
              <a:rPr lang="ru-RU" smtClean="0"/>
              <a:pPr/>
              <a:t>06.12.2020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F88D5-A579-4B77-BE7C-3FB65B28BA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E795C-1E32-49CE-9F50-4905B8E408D3}" type="datetimeFigureOut">
              <a:rPr lang="ru-RU" smtClean="0"/>
              <a:pPr/>
              <a:t>06.12.2020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F88D5-A579-4B77-BE7C-3FB65B28BA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E795C-1E32-49CE-9F50-4905B8E408D3}" type="datetimeFigureOut">
              <a:rPr lang="ru-RU" smtClean="0"/>
              <a:pPr/>
              <a:t>06.12.2020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F88D5-A579-4B77-BE7C-3FB65B28BA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E795C-1E32-49CE-9F50-4905B8E408D3}" type="datetimeFigureOut">
              <a:rPr lang="ru-RU" smtClean="0"/>
              <a:pPr/>
              <a:t>06.12.2020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F88D5-A579-4B77-BE7C-3FB65B28BA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E795C-1E32-49CE-9F50-4905B8E408D3}" type="datetimeFigureOut">
              <a:rPr lang="ru-RU" smtClean="0"/>
              <a:pPr/>
              <a:t>06.12.2020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F88D5-A579-4B77-BE7C-3FB65B28BA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E795C-1E32-49CE-9F50-4905B8E408D3}" type="datetimeFigureOut">
              <a:rPr lang="ru-RU" smtClean="0"/>
              <a:pPr/>
              <a:t>06.12.2020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F88D5-A579-4B77-BE7C-3FB65B28BA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E795C-1E32-49CE-9F50-4905B8E408D3}" type="datetimeFigureOut">
              <a:rPr lang="ru-RU" smtClean="0"/>
              <a:pPr/>
              <a:t>06.12.2020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F88D5-A579-4B77-BE7C-3FB65B28BA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EE795C-1E32-49CE-9F50-4905B8E408D3}" type="datetimeFigureOut">
              <a:rPr lang="ru-RU" smtClean="0"/>
              <a:pPr/>
              <a:t>06.12.2020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DF88D5-A579-4B77-BE7C-3FB65B28BAE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rosuchebnik.ru/kompleks/forward/audio/uchebnik6-1/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88641"/>
            <a:ext cx="7772400" cy="3411810"/>
          </a:xfrm>
        </p:spPr>
        <p:txBody>
          <a:bodyPr/>
          <a:lstStyle/>
          <a:p>
            <a:r>
              <a:rPr lang="en-US" i="1" dirty="0" smtClean="0"/>
              <a:t>Open your copybooks and write down. </a:t>
            </a:r>
            <a:r>
              <a:rPr lang="ru-RU" i="1" dirty="0" smtClean="0">
                <a:solidFill>
                  <a:srgbClr val="7030A0"/>
                </a:solidFill>
              </a:rPr>
              <a:t>(Откройте тетради и запишите)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en-US" b="1" u="sng" dirty="0" smtClean="0"/>
              <a:t>Lesson 38</a:t>
            </a:r>
            <a:endParaRPr lang="ru-RU" b="1" u="sng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					</a:t>
            </a:r>
            <a:r>
              <a:rPr lang="en-US" b="1" u="sng" dirty="0" smtClean="0">
                <a:solidFill>
                  <a:schemeClr val="tx1"/>
                </a:solidFill>
              </a:rPr>
              <a:t>Tuesday</a:t>
            </a:r>
          </a:p>
          <a:p>
            <a:r>
              <a:rPr lang="en-US" b="1" dirty="0" smtClean="0">
                <a:solidFill>
                  <a:schemeClr val="tx1"/>
                </a:solidFill>
              </a:rPr>
              <a:t>			</a:t>
            </a:r>
            <a:r>
              <a:rPr lang="en-US" b="1" u="sng" dirty="0" smtClean="0">
                <a:solidFill>
                  <a:schemeClr val="tx1"/>
                </a:solidFill>
              </a:rPr>
              <a:t>The 8</a:t>
            </a:r>
            <a:r>
              <a:rPr lang="en-US" b="1" u="sng" baseline="30000" dirty="0" smtClean="0">
                <a:solidFill>
                  <a:schemeClr val="tx1"/>
                </a:solidFill>
              </a:rPr>
              <a:t>th</a:t>
            </a:r>
            <a:r>
              <a:rPr lang="en-US" b="1" u="sng" dirty="0" smtClean="0">
                <a:solidFill>
                  <a:schemeClr val="tx1"/>
                </a:solidFill>
              </a:rPr>
              <a:t> of December</a:t>
            </a:r>
            <a:endParaRPr lang="ru-RU" b="1" u="sng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Подлежащее (кто?/что?) + </a:t>
            </a:r>
            <a:r>
              <a:rPr lang="en-US" sz="2400" b="1" dirty="0" smtClean="0">
                <a:solidFill>
                  <a:srgbClr val="C00000"/>
                </a:solidFill>
              </a:rPr>
              <a:t>am/is/are + </a:t>
            </a:r>
            <a:r>
              <a:rPr lang="ru-RU" sz="2400" b="1" dirty="0" smtClean="0">
                <a:solidFill>
                  <a:srgbClr val="C00000"/>
                </a:solidFill>
              </a:rPr>
              <a:t>глагол в 3 форме</a:t>
            </a:r>
            <a:r>
              <a:rPr lang="en-US" sz="2400" b="1" dirty="0" smtClean="0">
                <a:solidFill>
                  <a:srgbClr val="C00000"/>
                </a:solidFill>
              </a:rPr>
              <a:t> </a:t>
            </a: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rgbClr val="7030A0"/>
                </a:solidFill>
              </a:rPr>
              <a:t>2</a:t>
            </a:r>
            <a:r>
              <a:rPr lang="ru-RU" b="1" u="sng" dirty="0" smtClean="0">
                <a:solidFill>
                  <a:srgbClr val="7030A0"/>
                </a:solidFill>
              </a:rPr>
              <a:t>) Людей приглашают на концерт.</a:t>
            </a:r>
          </a:p>
          <a:p>
            <a:pPr>
              <a:buNone/>
            </a:pPr>
            <a:r>
              <a:rPr lang="ru-RU" b="1" dirty="0" smtClean="0"/>
              <a:t>(</a:t>
            </a:r>
            <a:r>
              <a:rPr lang="en-US" b="1" dirty="0" smtClean="0"/>
              <a:t>People/ invite/ concert)</a:t>
            </a:r>
          </a:p>
          <a:p>
            <a:pPr>
              <a:buNone/>
            </a:pPr>
            <a:endParaRPr lang="en-US" b="1" dirty="0" smtClean="0"/>
          </a:p>
          <a:p>
            <a:pPr>
              <a:buNone/>
            </a:pPr>
            <a:endParaRPr lang="en-US" b="1" dirty="0" smtClean="0"/>
          </a:p>
          <a:p>
            <a:pPr>
              <a:buNone/>
            </a:pPr>
            <a:r>
              <a:rPr lang="en-US" b="1" dirty="0" smtClean="0"/>
              <a:t>*If you are ready - draw a pictogram </a:t>
            </a:r>
            <a:r>
              <a:rPr lang="en-US" b="1" dirty="0" smtClean="0">
                <a:solidFill>
                  <a:srgbClr val="7030A0"/>
                </a:solidFill>
              </a:rPr>
              <a:t>(</a:t>
            </a:r>
            <a:r>
              <a:rPr lang="ru-RU" b="1" dirty="0" smtClean="0">
                <a:solidFill>
                  <a:srgbClr val="7030A0"/>
                </a:solidFill>
              </a:rPr>
              <a:t>если вы готовы – нарисуйте пиктограмму)</a:t>
            </a:r>
            <a:endParaRPr lang="ru-RU" b="1" dirty="0" smtClean="0"/>
          </a:p>
          <a:p>
            <a:endParaRPr lang="ru-RU" b="1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Подлежащее (кто?/что?) + </a:t>
            </a:r>
            <a:r>
              <a:rPr lang="en-US" sz="2400" b="1" dirty="0" smtClean="0">
                <a:solidFill>
                  <a:srgbClr val="C00000"/>
                </a:solidFill>
              </a:rPr>
              <a:t>am/is/are + </a:t>
            </a:r>
            <a:r>
              <a:rPr lang="ru-RU" sz="2400" b="1" dirty="0" smtClean="0">
                <a:solidFill>
                  <a:srgbClr val="C00000"/>
                </a:solidFill>
              </a:rPr>
              <a:t>глагол в 3 форме</a:t>
            </a:r>
            <a:r>
              <a:rPr lang="en-US" sz="2400" b="1" dirty="0" smtClean="0">
                <a:solidFill>
                  <a:srgbClr val="C00000"/>
                </a:solidFill>
              </a:rPr>
              <a:t> </a:t>
            </a: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b="1" u="sng" dirty="0" smtClean="0">
                <a:solidFill>
                  <a:srgbClr val="7030A0"/>
                </a:solidFill>
              </a:rPr>
              <a:t>3) Домашних животных обучают разным трюкам.</a:t>
            </a:r>
          </a:p>
          <a:p>
            <a:pPr>
              <a:buNone/>
            </a:pPr>
            <a:r>
              <a:rPr lang="ru-RU" b="1" dirty="0" smtClean="0"/>
              <a:t>(</a:t>
            </a:r>
            <a:r>
              <a:rPr lang="en-US" b="1" dirty="0" smtClean="0"/>
              <a:t>Pets/ teach /different tricks).</a:t>
            </a:r>
          </a:p>
          <a:p>
            <a:pPr>
              <a:buNone/>
            </a:pPr>
            <a:endParaRPr lang="en-US" b="1" dirty="0" smtClean="0"/>
          </a:p>
          <a:p>
            <a:pPr>
              <a:buNone/>
            </a:pPr>
            <a:endParaRPr lang="en-US" b="1" dirty="0" smtClean="0"/>
          </a:p>
          <a:p>
            <a:pPr>
              <a:buNone/>
            </a:pPr>
            <a:r>
              <a:rPr lang="en-US" b="1" dirty="0" smtClean="0"/>
              <a:t>* If you are ready - draw a pictogram </a:t>
            </a:r>
            <a:r>
              <a:rPr lang="en-US" b="1" dirty="0" smtClean="0">
                <a:solidFill>
                  <a:srgbClr val="7030A0"/>
                </a:solidFill>
              </a:rPr>
              <a:t>(</a:t>
            </a:r>
            <a:r>
              <a:rPr lang="ru-RU" b="1" dirty="0" smtClean="0">
                <a:solidFill>
                  <a:srgbClr val="7030A0"/>
                </a:solidFill>
              </a:rPr>
              <a:t>если вы готовы – нарисуйте пиктограмму)</a:t>
            </a:r>
            <a:endParaRPr lang="en-US" b="1" dirty="0" smtClean="0">
              <a:solidFill>
                <a:srgbClr val="7030A0"/>
              </a:solidFill>
            </a:endParaRP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/>
              <a:t>Подлежащее (кто?/что?) + </a:t>
            </a:r>
            <a:r>
              <a:rPr lang="en-US" sz="2400" b="1" dirty="0" smtClean="0"/>
              <a:t>am/is/are + </a:t>
            </a:r>
            <a:r>
              <a:rPr lang="ru-RU" sz="2400" b="1" dirty="0" smtClean="0"/>
              <a:t>глагол в 3 форме</a:t>
            </a:r>
            <a:r>
              <a:rPr lang="en-US" sz="2400" b="1" dirty="0" smtClean="0"/>
              <a:t> 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</a:rPr>
              <a:t>Подлежащее всегда стоит в именительном падеже, отвечает на вопрос «кто?»/ «что?».</a:t>
            </a:r>
          </a:p>
          <a:p>
            <a:pPr>
              <a:buNone/>
            </a:pPr>
            <a:r>
              <a:rPr lang="ru-RU" b="1" dirty="0" smtClean="0">
                <a:solidFill>
                  <a:srgbClr val="7030A0"/>
                </a:solidFill>
              </a:rPr>
              <a:t>Местоимения </a:t>
            </a:r>
            <a:r>
              <a:rPr lang="en-US" b="1" u="sng" dirty="0" smtClean="0">
                <a:solidFill>
                  <a:srgbClr val="7030A0"/>
                </a:solidFill>
              </a:rPr>
              <a:t>“</a:t>
            </a:r>
            <a:r>
              <a:rPr lang="ru-RU" b="1" u="sng" dirty="0" smtClean="0">
                <a:solidFill>
                  <a:srgbClr val="7030A0"/>
                </a:solidFill>
              </a:rPr>
              <a:t>я, он, она, оно, мы, вы/ты, они</a:t>
            </a:r>
            <a:r>
              <a:rPr lang="en-US" b="1" u="sng" dirty="0" smtClean="0">
                <a:solidFill>
                  <a:srgbClr val="7030A0"/>
                </a:solidFill>
              </a:rPr>
              <a:t>” -             </a:t>
            </a:r>
            <a:r>
              <a:rPr lang="ru-RU" b="1" u="sng" dirty="0" smtClean="0">
                <a:solidFill>
                  <a:srgbClr val="7030A0"/>
                </a:solidFill>
              </a:rPr>
              <a:t> </a:t>
            </a:r>
            <a:r>
              <a:rPr lang="en-US" b="1" u="sng" dirty="0" smtClean="0"/>
              <a:t>I,   he, she,   it,   we,    you, </a:t>
            </a:r>
          </a:p>
          <a:p>
            <a:pPr>
              <a:buNone/>
            </a:pPr>
            <a:r>
              <a:rPr lang="en-US" b="1" u="sng" dirty="0" smtClean="0"/>
              <a:t>   they</a:t>
            </a:r>
            <a:endParaRPr lang="ru-RU" b="1" u="sng" dirty="0" smtClean="0"/>
          </a:p>
          <a:p>
            <a:pPr>
              <a:buNone/>
            </a:pPr>
            <a:r>
              <a:rPr lang="ru-RU" b="1" u="sng" dirty="0" smtClean="0"/>
              <a:t>Например: </a:t>
            </a:r>
            <a:r>
              <a:rPr lang="en-US" b="1" u="sng" dirty="0" smtClean="0">
                <a:solidFill>
                  <a:srgbClr val="C00000"/>
                </a:solidFill>
              </a:rPr>
              <a:t>She </a:t>
            </a:r>
            <a:r>
              <a:rPr lang="en-US" b="1" u="sng" dirty="0" smtClean="0"/>
              <a:t>is invited. </a:t>
            </a:r>
            <a:r>
              <a:rPr lang="ru-RU" b="1" u="sng" dirty="0" smtClean="0">
                <a:solidFill>
                  <a:srgbClr val="7030A0"/>
                </a:solidFill>
              </a:rPr>
              <a:t>(Её приглашают)</a:t>
            </a:r>
            <a:endParaRPr lang="en-US" b="1" u="sng" dirty="0" smtClean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 smtClean="0"/>
              <a:t>Подлежащее (кто?/что?) + </a:t>
            </a:r>
            <a:r>
              <a:rPr lang="en-US" sz="2800" b="1" dirty="0" smtClean="0"/>
              <a:t>am/is/are + </a:t>
            </a:r>
            <a:r>
              <a:rPr lang="ru-RU" sz="2800" b="1" dirty="0" smtClean="0"/>
              <a:t>глагол в 3 форме</a:t>
            </a:r>
            <a:r>
              <a:rPr lang="en-US" sz="2800" b="1" dirty="0" smtClean="0"/>
              <a:t/>
            </a:r>
            <a:br>
              <a:rPr lang="en-US" sz="2800" b="1" dirty="0" smtClean="0"/>
            </a:br>
            <a:r>
              <a:rPr lang="en-US" sz="2800" b="1" dirty="0" smtClean="0">
                <a:solidFill>
                  <a:srgbClr val="C00000"/>
                </a:solidFill>
              </a:rPr>
              <a:t>I,   he, she,   it,   we,    you,    they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 smtClean="0"/>
              <a:t>Write down in English</a:t>
            </a:r>
            <a:r>
              <a:rPr lang="ru-RU" b="1" dirty="0" smtClean="0"/>
              <a:t>:</a:t>
            </a:r>
            <a:r>
              <a:rPr lang="en-US" b="1" dirty="0" smtClean="0"/>
              <a:t> </a:t>
            </a:r>
            <a:r>
              <a:rPr lang="en-US" b="1" dirty="0" smtClean="0">
                <a:solidFill>
                  <a:srgbClr val="7030A0"/>
                </a:solidFill>
              </a:rPr>
              <a:t>(</a:t>
            </a:r>
            <a:r>
              <a:rPr lang="ru-RU" b="1" dirty="0" smtClean="0">
                <a:solidFill>
                  <a:srgbClr val="7030A0"/>
                </a:solidFill>
              </a:rPr>
              <a:t>Запишите на английском)</a:t>
            </a:r>
          </a:p>
          <a:p>
            <a:pPr>
              <a:buNone/>
            </a:pPr>
            <a:r>
              <a:rPr lang="en-US" b="1" u="sng" dirty="0" smtClean="0">
                <a:solidFill>
                  <a:srgbClr val="7030A0"/>
                </a:solidFill>
              </a:rPr>
              <a:t>4)</a:t>
            </a:r>
            <a:r>
              <a:rPr lang="ru-RU" b="1" u="sng" dirty="0" smtClean="0">
                <a:solidFill>
                  <a:srgbClr val="7030A0"/>
                </a:solidFill>
              </a:rPr>
              <a:t>Его приглашают</a:t>
            </a:r>
            <a:r>
              <a:rPr lang="en-US" b="1" u="sng" dirty="0" smtClean="0">
                <a:solidFill>
                  <a:srgbClr val="7030A0"/>
                </a:solidFill>
              </a:rPr>
              <a:t> </a:t>
            </a:r>
            <a:r>
              <a:rPr lang="ru-RU" b="1" u="sng" dirty="0" smtClean="0">
                <a:solidFill>
                  <a:srgbClr val="7030A0"/>
                </a:solidFill>
              </a:rPr>
              <a:t>в зоопарк</a:t>
            </a:r>
            <a:r>
              <a:rPr lang="en-US" b="1" u="sng" dirty="0" smtClean="0">
                <a:solidFill>
                  <a:srgbClr val="7030A0"/>
                </a:solidFill>
              </a:rPr>
              <a:t>.</a:t>
            </a:r>
            <a:r>
              <a:rPr lang="ru-RU" b="1" u="sng" dirty="0" smtClean="0">
                <a:solidFill>
                  <a:srgbClr val="7030A0"/>
                </a:solidFill>
              </a:rPr>
              <a:t> </a:t>
            </a:r>
            <a:r>
              <a:rPr lang="ru-RU" b="1" dirty="0" smtClean="0"/>
              <a:t>(</a:t>
            </a:r>
            <a:r>
              <a:rPr lang="en-US" b="1" dirty="0" smtClean="0"/>
              <a:t>invite</a:t>
            </a:r>
            <a:r>
              <a:rPr lang="ru-RU" b="1" dirty="0" smtClean="0"/>
              <a:t>, </a:t>
            </a:r>
            <a:r>
              <a:rPr lang="en-US" b="1" dirty="0" smtClean="0"/>
              <a:t>Zoo)</a:t>
            </a:r>
          </a:p>
          <a:p>
            <a:pPr marL="514350" indent="-514350">
              <a:buAutoNum type="arabicParenR"/>
            </a:pPr>
            <a:endParaRPr lang="en-US" b="1" dirty="0" smtClean="0"/>
          </a:p>
          <a:p>
            <a:pPr marL="514350" indent="-514350">
              <a:buAutoNum type="arabicParenR"/>
            </a:pPr>
            <a:endParaRPr lang="ru-RU" b="1" dirty="0" smtClean="0"/>
          </a:p>
          <a:p>
            <a:pPr>
              <a:buNone/>
            </a:pPr>
            <a:r>
              <a:rPr lang="en-US" b="1" dirty="0" smtClean="0"/>
              <a:t>*If you are ready - draw a pictogram </a:t>
            </a:r>
            <a:r>
              <a:rPr lang="en-US" b="1" dirty="0" smtClean="0">
                <a:solidFill>
                  <a:srgbClr val="7030A0"/>
                </a:solidFill>
              </a:rPr>
              <a:t>(</a:t>
            </a:r>
            <a:r>
              <a:rPr lang="ru-RU" b="1" dirty="0" smtClean="0">
                <a:solidFill>
                  <a:srgbClr val="7030A0"/>
                </a:solidFill>
              </a:rPr>
              <a:t>если вы готовы – нарисуйте пиктограмму)</a:t>
            </a:r>
            <a:endParaRPr lang="en-US" b="1" dirty="0" smtClean="0">
              <a:solidFill>
                <a:srgbClr val="7030A0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/>
              <a:t>Подлежащее (кто?/что?) + </a:t>
            </a:r>
            <a:r>
              <a:rPr lang="en-US" sz="2400" b="1" dirty="0" smtClean="0"/>
              <a:t>am/is/are + </a:t>
            </a:r>
            <a:r>
              <a:rPr lang="ru-RU" sz="2400" b="1" dirty="0" smtClean="0"/>
              <a:t>глагол в 3 форме</a:t>
            </a:r>
            <a:r>
              <a:rPr lang="en-US" sz="2400" b="1" dirty="0" smtClean="0"/>
              <a:t/>
            </a:r>
            <a:br>
              <a:rPr lang="en-US" sz="2400" b="1" dirty="0" smtClean="0"/>
            </a:br>
            <a:r>
              <a:rPr lang="en-US" sz="2400" b="1" dirty="0" smtClean="0">
                <a:solidFill>
                  <a:srgbClr val="C00000"/>
                </a:solidFill>
              </a:rPr>
              <a:t>I,   he, she,   it,   we,    you,    they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>
                <a:solidFill>
                  <a:srgbClr val="7030A0"/>
                </a:solidFill>
              </a:rPr>
              <a:t> </a:t>
            </a:r>
            <a:r>
              <a:rPr lang="en-US" b="1" dirty="0" smtClean="0">
                <a:solidFill>
                  <a:srgbClr val="7030A0"/>
                </a:solidFill>
              </a:rPr>
              <a:t>5</a:t>
            </a:r>
            <a:r>
              <a:rPr lang="ru-RU" b="1" dirty="0" smtClean="0">
                <a:solidFill>
                  <a:srgbClr val="7030A0"/>
                </a:solidFill>
              </a:rPr>
              <a:t>) Нам говорят. </a:t>
            </a:r>
            <a:r>
              <a:rPr lang="ru-RU" b="1" dirty="0" smtClean="0"/>
              <a:t>(</a:t>
            </a:r>
            <a:r>
              <a:rPr lang="en-US" b="1" dirty="0" smtClean="0"/>
              <a:t>tell)</a:t>
            </a:r>
          </a:p>
          <a:p>
            <a:pPr>
              <a:buNone/>
            </a:pPr>
            <a:endParaRPr lang="en-US" b="1" dirty="0" smtClean="0">
              <a:solidFill>
                <a:srgbClr val="7030A0"/>
              </a:solidFill>
            </a:endParaRPr>
          </a:p>
          <a:p>
            <a:pPr>
              <a:buNone/>
            </a:pPr>
            <a:endParaRPr lang="en-US" b="1" dirty="0" smtClean="0">
              <a:solidFill>
                <a:srgbClr val="7030A0"/>
              </a:solidFill>
            </a:endParaRPr>
          </a:p>
          <a:p>
            <a:pPr>
              <a:buNone/>
            </a:pPr>
            <a:endParaRPr lang="en-US" b="1" dirty="0" smtClean="0">
              <a:solidFill>
                <a:srgbClr val="7030A0"/>
              </a:solidFill>
            </a:endParaRPr>
          </a:p>
          <a:p>
            <a:pPr>
              <a:buNone/>
            </a:pPr>
            <a:r>
              <a:rPr lang="en-US" b="1" dirty="0" smtClean="0"/>
              <a:t>* If you are ready - draw a pictogram </a:t>
            </a:r>
            <a:r>
              <a:rPr lang="en-US" b="1" dirty="0" smtClean="0">
                <a:solidFill>
                  <a:srgbClr val="7030A0"/>
                </a:solidFill>
              </a:rPr>
              <a:t>(</a:t>
            </a:r>
            <a:r>
              <a:rPr lang="ru-RU" b="1" dirty="0" smtClean="0">
                <a:solidFill>
                  <a:srgbClr val="7030A0"/>
                </a:solidFill>
              </a:rPr>
              <a:t>если вы готовы – нарисуйте пиктограмму)</a:t>
            </a:r>
            <a:endParaRPr lang="en-US" b="1" dirty="0" smtClean="0">
              <a:solidFill>
                <a:srgbClr val="7030A0"/>
              </a:solidFill>
            </a:endParaRPr>
          </a:p>
          <a:p>
            <a:pPr>
              <a:buNone/>
            </a:pPr>
            <a:endParaRPr lang="ru-RU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/>
              <a:t>Подлежащее (кто?/что?) + </a:t>
            </a:r>
            <a:r>
              <a:rPr lang="en-US" sz="2400" b="1" dirty="0" smtClean="0"/>
              <a:t>am/is/are + </a:t>
            </a:r>
            <a:r>
              <a:rPr lang="ru-RU" sz="2400" b="1" dirty="0" smtClean="0"/>
              <a:t>глагол в 3 форме</a:t>
            </a:r>
            <a:r>
              <a:rPr lang="en-US" sz="2400" b="1" dirty="0" smtClean="0"/>
              <a:t/>
            </a:r>
            <a:br>
              <a:rPr lang="en-US" sz="2400" b="1" dirty="0" smtClean="0"/>
            </a:br>
            <a:r>
              <a:rPr lang="en-US" sz="2400" b="1" dirty="0" smtClean="0">
                <a:solidFill>
                  <a:srgbClr val="C00000"/>
                </a:solidFill>
              </a:rPr>
              <a:t>I,   he, she,   it,   we,    you,    they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u="sng" dirty="0" smtClean="0">
                <a:solidFill>
                  <a:srgbClr val="7030A0"/>
                </a:solidFill>
              </a:rPr>
              <a:t>6</a:t>
            </a:r>
            <a:r>
              <a:rPr lang="ru-RU" b="1" u="sng" dirty="0" smtClean="0">
                <a:solidFill>
                  <a:srgbClr val="7030A0"/>
                </a:solidFill>
              </a:rPr>
              <a:t>) Мне звонят.</a:t>
            </a:r>
            <a:r>
              <a:rPr lang="en-US" b="1" u="sng" dirty="0" smtClean="0">
                <a:solidFill>
                  <a:srgbClr val="7030A0"/>
                </a:solidFill>
              </a:rPr>
              <a:t> </a:t>
            </a:r>
            <a:r>
              <a:rPr lang="en-US" b="1" dirty="0" smtClean="0"/>
              <a:t>(call)</a:t>
            </a:r>
          </a:p>
          <a:p>
            <a:pPr>
              <a:buNone/>
            </a:pPr>
            <a:endParaRPr lang="en-US" b="1" dirty="0" smtClean="0">
              <a:solidFill>
                <a:srgbClr val="7030A0"/>
              </a:solidFill>
            </a:endParaRPr>
          </a:p>
          <a:p>
            <a:pPr>
              <a:buNone/>
            </a:pPr>
            <a:r>
              <a:rPr lang="en-US" b="1" dirty="0" smtClean="0"/>
              <a:t>* If you are ready - draw a pictogram </a:t>
            </a:r>
            <a:r>
              <a:rPr lang="en-US" b="1" dirty="0" smtClean="0">
                <a:solidFill>
                  <a:srgbClr val="7030A0"/>
                </a:solidFill>
              </a:rPr>
              <a:t>(</a:t>
            </a:r>
            <a:r>
              <a:rPr lang="ru-RU" b="1" dirty="0" smtClean="0">
                <a:solidFill>
                  <a:srgbClr val="7030A0"/>
                </a:solidFill>
              </a:rPr>
              <a:t>если вы готовы – нарисуйте пиктограмму)</a:t>
            </a:r>
            <a:endParaRPr lang="en-US" b="1" dirty="0" smtClean="0">
              <a:solidFill>
                <a:srgbClr val="7030A0"/>
              </a:solidFill>
            </a:endParaRPr>
          </a:p>
          <a:p>
            <a:pPr>
              <a:buNone/>
            </a:pPr>
            <a:endParaRPr lang="ru-RU" dirty="0" smtClean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/>
              <a:t>Подлежащее (кто?/что?) + </a:t>
            </a:r>
            <a:r>
              <a:rPr lang="en-US" sz="2400" b="1" dirty="0" smtClean="0"/>
              <a:t>am/is/are + </a:t>
            </a:r>
            <a:r>
              <a:rPr lang="ru-RU" sz="2400" b="1" dirty="0" smtClean="0"/>
              <a:t>глагол в 3 форме</a:t>
            </a:r>
            <a:r>
              <a:rPr lang="en-US" sz="2400" b="1" dirty="0" smtClean="0"/>
              <a:t/>
            </a:r>
            <a:br>
              <a:rPr lang="en-US" sz="2400" b="1" dirty="0" smtClean="0"/>
            </a:br>
            <a:r>
              <a:rPr lang="en-US" sz="2400" b="1" dirty="0" smtClean="0">
                <a:solidFill>
                  <a:srgbClr val="C00000"/>
                </a:solidFill>
              </a:rPr>
              <a:t>I,   he, she,   it,   we,    you,    they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u="sng" dirty="0" smtClean="0">
                <a:solidFill>
                  <a:srgbClr val="7030A0"/>
                </a:solidFill>
              </a:rPr>
              <a:t>6</a:t>
            </a:r>
            <a:r>
              <a:rPr lang="ru-RU" b="1" u="sng" dirty="0" smtClean="0">
                <a:solidFill>
                  <a:srgbClr val="7030A0"/>
                </a:solidFill>
              </a:rPr>
              <a:t>) Мне звонят.</a:t>
            </a:r>
            <a:r>
              <a:rPr lang="en-US" b="1" u="sng" dirty="0" smtClean="0">
                <a:solidFill>
                  <a:srgbClr val="7030A0"/>
                </a:solidFill>
              </a:rPr>
              <a:t> </a:t>
            </a:r>
            <a:r>
              <a:rPr lang="en-US" b="1" dirty="0" smtClean="0"/>
              <a:t>(call)</a:t>
            </a:r>
          </a:p>
          <a:p>
            <a:pPr>
              <a:buNone/>
            </a:pPr>
            <a:r>
              <a:rPr lang="en-US" b="1" u="sng" dirty="0" smtClean="0"/>
              <a:t>I am called.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146250"/>
          </a:xfrm>
        </p:spPr>
        <p:txBody>
          <a:bodyPr>
            <a:normAutofit/>
          </a:bodyPr>
          <a:lstStyle/>
          <a:p>
            <a:r>
              <a:rPr lang="en-US" b="1" dirty="0" smtClean="0"/>
              <a:t>Read </a:t>
            </a:r>
            <a:r>
              <a:rPr lang="en-US" b="1" dirty="0" smtClean="0">
                <a:solidFill>
                  <a:srgbClr val="7030A0"/>
                </a:solidFill>
              </a:rPr>
              <a:t>(</a:t>
            </a:r>
            <a:r>
              <a:rPr lang="ru-RU" b="1" dirty="0" smtClean="0">
                <a:solidFill>
                  <a:srgbClr val="7030A0"/>
                </a:solidFill>
              </a:rPr>
              <a:t>Читаем)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636912"/>
            <a:ext cx="8229600" cy="3489251"/>
          </a:xfrm>
        </p:spPr>
        <p:txBody>
          <a:bodyPr/>
          <a:lstStyle/>
          <a:p>
            <a:r>
              <a:rPr lang="en-US" b="1" dirty="0" smtClean="0"/>
              <a:t>Ex.1 page 62</a:t>
            </a:r>
            <a:r>
              <a:rPr lang="ru-RU" b="1" dirty="0" smtClean="0"/>
              <a:t>  - </a:t>
            </a:r>
            <a:r>
              <a:rPr lang="ru-RU" b="1" i="1" dirty="0" smtClean="0"/>
              <a:t>переходим по ссылке</a:t>
            </a:r>
          </a:p>
          <a:p>
            <a:pPr>
              <a:buNone/>
            </a:pP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Источник: </a:t>
            </a:r>
            <a:r>
              <a:rPr lang="fr-FR" dirty="0" smtClean="0">
                <a:hlinkClick r:id="rId2"/>
              </a:rPr>
              <a:t>https://rosuchebnik.ru/kompleks/forward/audio/uchebnik6-1/</a:t>
            </a:r>
            <a:r>
              <a:rPr lang="fr-FR" dirty="0" smtClean="0"/>
              <a:t>Стр.62  Track 051 (Exercise 1)</a:t>
            </a:r>
            <a:br>
              <a:rPr lang="fr-FR" dirty="0" smtClean="0"/>
            </a:br>
            <a:endParaRPr lang="ru-RU" b="1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It is time to finish our lesson.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 smtClean="0"/>
              <a:t>Home assignment of the lesson 38 (8/12)</a:t>
            </a:r>
          </a:p>
          <a:p>
            <a:pPr>
              <a:buNone/>
            </a:pPr>
            <a:r>
              <a:rPr lang="en-US" b="1" dirty="0" smtClean="0">
                <a:solidFill>
                  <a:srgbClr val="FF0000"/>
                </a:solidFill>
              </a:rPr>
              <a:t>p.73 THINK ABOUT GRAMMAR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b="1" dirty="0" smtClean="0"/>
              <a:t>Any questions?</a:t>
            </a:r>
            <a:endParaRPr lang="ru-RU" b="1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The lesson is over.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				</a:t>
            </a:r>
            <a:r>
              <a:rPr lang="en-US" b="1" dirty="0" smtClean="0"/>
              <a:t>Good bye.</a:t>
            </a:r>
            <a:endParaRPr lang="ru-RU" b="1" dirty="0"/>
          </a:p>
        </p:txBody>
      </p:sp>
      <p:pic>
        <p:nvPicPr>
          <p:cNvPr id="4" name="Рисунок 3" descr="Утконос - птица или зверь, а ехидна кто – еж?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2420888"/>
            <a:ext cx="5184576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i="1" dirty="0" smtClean="0"/>
              <a:t>What is common in these sentences? </a:t>
            </a:r>
            <a:r>
              <a:rPr lang="en-US" b="1" i="1" dirty="0" smtClean="0">
                <a:solidFill>
                  <a:srgbClr val="7030A0"/>
                </a:solidFill>
              </a:rPr>
              <a:t>(</a:t>
            </a:r>
            <a:r>
              <a:rPr lang="ru-RU" b="1" i="1" dirty="0" smtClean="0">
                <a:solidFill>
                  <a:srgbClr val="7030A0"/>
                </a:solidFill>
              </a:rPr>
              <a:t>Что общего в этих предложениях?)</a:t>
            </a:r>
            <a:endParaRPr lang="ru-RU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187624" y="1700808"/>
            <a:ext cx="567037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На английском говорят во многих странах.</a:t>
            </a:r>
          </a:p>
          <a:p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Эти машины производятся в Германии.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Этот дом продается. </a:t>
            </a:r>
          </a:p>
          <a:p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Нас приглашают.</a:t>
            </a:r>
          </a:p>
          <a:p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Вас обучают.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755576" y="274638"/>
            <a:ext cx="7474024" cy="6178698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 smtClean="0"/>
              <a:t>All these sentences are </a:t>
            </a:r>
            <a:r>
              <a:rPr lang="en-US" b="1" dirty="0" smtClean="0">
                <a:solidFill>
                  <a:srgbClr val="7030A0"/>
                </a:solidFill>
              </a:rPr>
              <a:t>(</a:t>
            </a:r>
            <a:r>
              <a:rPr lang="ru-RU" b="1" dirty="0" smtClean="0">
                <a:solidFill>
                  <a:srgbClr val="7030A0"/>
                </a:solidFill>
              </a:rPr>
              <a:t>Все эти предложения находятся)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en-US" b="1" dirty="0" smtClean="0"/>
              <a:t>- in Present Simple</a:t>
            </a:r>
            <a:r>
              <a:rPr lang="ru-RU" b="1" dirty="0" smtClean="0"/>
              <a:t> </a:t>
            </a:r>
            <a:r>
              <a:rPr lang="en-US" b="1" dirty="0" smtClean="0"/>
              <a:t>Tense</a:t>
            </a:r>
            <a:r>
              <a:rPr lang="ru-RU" b="1" dirty="0" smtClean="0"/>
              <a:t> </a:t>
            </a:r>
            <a:r>
              <a:rPr lang="ru-RU" b="1" dirty="0" smtClean="0">
                <a:solidFill>
                  <a:srgbClr val="7030A0"/>
                </a:solidFill>
              </a:rPr>
              <a:t>(в настоящем</a:t>
            </a:r>
            <a:r>
              <a:rPr lang="en-US" b="1" dirty="0" smtClean="0">
                <a:solidFill>
                  <a:srgbClr val="7030A0"/>
                </a:solidFill>
              </a:rPr>
              <a:t> </a:t>
            </a:r>
            <a:r>
              <a:rPr lang="ru-RU" b="1" dirty="0" smtClean="0">
                <a:solidFill>
                  <a:srgbClr val="7030A0"/>
                </a:solidFill>
              </a:rPr>
              <a:t>простом времени)</a:t>
            </a:r>
            <a:r>
              <a:rPr lang="en-US" b="1" dirty="0" smtClean="0"/>
              <a:t>,</a:t>
            </a:r>
            <a:br>
              <a:rPr lang="en-US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en-US" b="1" dirty="0" smtClean="0"/>
              <a:t>- in Passive Voice</a:t>
            </a:r>
            <a:r>
              <a:rPr lang="ru-RU" b="1" dirty="0" smtClean="0"/>
              <a:t> </a:t>
            </a:r>
            <a:r>
              <a:rPr lang="ru-RU" b="1" dirty="0" smtClean="0">
                <a:solidFill>
                  <a:srgbClr val="7030A0"/>
                </a:solidFill>
              </a:rPr>
              <a:t>(в Страдательном Залоге)</a:t>
            </a:r>
            <a:r>
              <a:rPr lang="en-US" b="1" dirty="0" smtClean="0"/>
              <a:t>.</a:t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u="sng" dirty="0" smtClean="0"/>
              <a:t>The passive voice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b="1" u="sng" dirty="0" smtClean="0">
                <a:solidFill>
                  <a:srgbClr val="7030A0"/>
                </a:solidFill>
              </a:rPr>
              <a:t>(</a:t>
            </a:r>
            <a:r>
              <a:rPr lang="ru-RU" b="1" u="sng" dirty="0" smtClean="0">
                <a:solidFill>
                  <a:srgbClr val="7030A0"/>
                </a:solidFill>
              </a:rPr>
              <a:t>Страдательный залог)</a:t>
            </a:r>
            <a:endParaRPr lang="ru-RU" b="1" u="sng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действие осуществляется над предметом/человеком:</a:t>
            </a:r>
          </a:p>
          <a:p>
            <a:pPr>
              <a:buNone/>
            </a:pP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На английском говорят во многих странах.</a:t>
            </a:r>
          </a:p>
          <a:p>
            <a:pPr>
              <a:buNone/>
            </a:pP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Эти машины производятся в Германии. </a:t>
            </a:r>
          </a:p>
          <a:p>
            <a:pPr>
              <a:buNone/>
            </a:pP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Этот дом продается. </a:t>
            </a:r>
          </a:p>
          <a:p>
            <a:pPr>
              <a:buNone/>
            </a:pPr>
            <a:r>
              <a:rPr lang="ru-RU" sz="2600" b="1" u="sng" dirty="0" smtClean="0">
                <a:latin typeface="Times New Roman" pitchFamily="18" charset="0"/>
                <a:cs typeface="Times New Roman" pitchFamily="18" charset="0"/>
              </a:rPr>
              <a:t>Нас приглашают.</a:t>
            </a:r>
          </a:p>
          <a:p>
            <a:pPr>
              <a:buNone/>
            </a:pPr>
            <a:r>
              <a:rPr lang="ru-RU" sz="2600" b="1" u="sng" dirty="0" smtClean="0">
                <a:latin typeface="Times New Roman" pitchFamily="18" charset="0"/>
                <a:cs typeface="Times New Roman" pitchFamily="18" charset="0"/>
              </a:rPr>
              <a:t>Вас обучают.</a:t>
            </a:r>
          </a:p>
          <a:p>
            <a:pPr>
              <a:buNone/>
            </a:pPr>
            <a:endParaRPr lang="ru-RU" sz="26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946450"/>
          </a:xfrm>
        </p:spPr>
        <p:txBody>
          <a:bodyPr>
            <a:normAutofit/>
          </a:bodyPr>
          <a:lstStyle/>
          <a:p>
            <a:r>
              <a:rPr lang="en-US" b="1" dirty="0" smtClean="0">
                <a:cs typeface="Times New Roman" pitchFamily="18" charset="0"/>
              </a:rPr>
              <a:t>Write your own </a:t>
            </a:r>
            <a:r>
              <a:rPr lang="en-US" b="1" u="sng" dirty="0" smtClean="0">
                <a:cs typeface="Times New Roman" pitchFamily="18" charset="0"/>
              </a:rPr>
              <a:t>three examples of the Passive Voice – in Russian</a:t>
            </a:r>
            <a:r>
              <a:rPr lang="ru-RU" b="1" dirty="0" smtClean="0">
                <a:cs typeface="Times New Roman" pitchFamily="18" charset="0"/>
              </a:rPr>
              <a:t>.</a:t>
            </a:r>
            <a:r>
              <a:rPr lang="en-US" b="1" dirty="0" smtClean="0">
                <a:solidFill>
                  <a:srgbClr val="7030A0"/>
                </a:solidFill>
                <a:cs typeface="Times New Roman" pitchFamily="18" charset="0"/>
              </a:rPr>
              <a:t> (</a:t>
            </a:r>
            <a:r>
              <a:rPr lang="ru-RU" b="1" dirty="0" smtClean="0">
                <a:solidFill>
                  <a:srgbClr val="7030A0"/>
                </a:solidFill>
                <a:cs typeface="Times New Roman" pitchFamily="18" charset="0"/>
              </a:rPr>
              <a:t>Запишите три своих примера страдательного залога на русском)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149080"/>
            <a:ext cx="8229600" cy="1977083"/>
          </a:xfrm>
        </p:spPr>
        <p:txBody>
          <a:bodyPr/>
          <a:lstStyle/>
          <a:p>
            <a:pPr>
              <a:buNone/>
            </a:pPr>
            <a:r>
              <a:rPr lang="ru-RU" u="sng" dirty="0" smtClean="0"/>
              <a:t>1)…</a:t>
            </a:r>
          </a:p>
          <a:p>
            <a:pPr>
              <a:buNone/>
            </a:pPr>
            <a:r>
              <a:rPr lang="ru-RU" u="sng" dirty="0" smtClean="0"/>
              <a:t>2)…</a:t>
            </a:r>
          </a:p>
          <a:p>
            <a:pPr>
              <a:buNone/>
            </a:pPr>
            <a:r>
              <a:rPr lang="ru-RU" u="sng" dirty="0" smtClean="0"/>
              <a:t>3)…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u="sng" dirty="0" smtClean="0"/>
              <a:t>Схема построения страдательного залога в </a:t>
            </a:r>
            <a:r>
              <a:rPr lang="ru-RU" b="1" u="sng" dirty="0" err="1" smtClean="0"/>
              <a:t>Present</a:t>
            </a:r>
            <a:r>
              <a:rPr lang="ru-RU" b="1" u="sng" dirty="0" smtClean="0"/>
              <a:t> </a:t>
            </a:r>
            <a:r>
              <a:rPr lang="ru-RU" b="1" u="sng" dirty="0" err="1" smtClean="0"/>
              <a:t>Simple</a:t>
            </a:r>
            <a:endParaRPr lang="ru-RU" b="1" u="sng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 numCol="3">
            <a:normAutofit fontScale="92500" lnSpcReduction="20000"/>
          </a:bodyPr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ru-RU" b="1" u="sng" dirty="0" smtClean="0"/>
              <a:t>Предмет/</a:t>
            </a:r>
            <a:endParaRPr lang="en-US" b="1" u="sng" dirty="0" smtClean="0"/>
          </a:p>
          <a:p>
            <a:pPr>
              <a:buNone/>
            </a:pPr>
            <a:r>
              <a:rPr lang="ru-RU" b="1" u="sng" dirty="0" smtClean="0"/>
              <a:t>человек  </a:t>
            </a:r>
            <a:r>
              <a:rPr lang="ru-RU" u="sng" dirty="0" smtClean="0"/>
              <a:t/>
            </a:r>
            <a:br>
              <a:rPr lang="ru-RU" u="sng" dirty="0" smtClean="0"/>
            </a:br>
            <a:r>
              <a:rPr lang="ru-RU" u="sng" dirty="0" smtClean="0"/>
              <a:t/>
            </a:r>
            <a:br>
              <a:rPr lang="ru-RU" u="sng" dirty="0" smtClean="0"/>
            </a:br>
            <a:r>
              <a:rPr lang="ru-RU" u="sng" dirty="0" smtClean="0"/>
              <a:t> </a:t>
            </a:r>
            <a:endParaRPr lang="en-US" u="sng" dirty="0" smtClean="0"/>
          </a:p>
          <a:p>
            <a:pPr>
              <a:buNone/>
            </a:pPr>
            <a:endParaRPr lang="en-US" u="sng" dirty="0"/>
          </a:p>
          <a:p>
            <a:pPr>
              <a:buNone/>
            </a:pPr>
            <a:endParaRPr lang="en-US" u="sng" dirty="0" smtClean="0"/>
          </a:p>
          <a:p>
            <a:pPr>
              <a:buNone/>
            </a:pPr>
            <a:endParaRPr lang="en-US" u="sng" dirty="0"/>
          </a:p>
          <a:p>
            <a:pPr>
              <a:buNone/>
            </a:pPr>
            <a:endParaRPr lang="en-US" u="sng" dirty="0" smtClean="0"/>
          </a:p>
          <a:p>
            <a:pPr>
              <a:buNone/>
            </a:pPr>
            <a:endParaRPr lang="ru-RU" u="sng" dirty="0" smtClean="0"/>
          </a:p>
          <a:p>
            <a:pPr>
              <a:buNone/>
            </a:pPr>
            <a:endParaRPr lang="ru-RU" u="sng" dirty="0"/>
          </a:p>
          <a:p>
            <a:pPr>
              <a:buNone/>
            </a:pPr>
            <a:r>
              <a:rPr lang="ru-RU" b="1" u="sng" dirty="0" err="1" smtClean="0"/>
              <a:t>am</a:t>
            </a:r>
            <a:r>
              <a:rPr lang="ru-RU" b="1" u="sng" dirty="0" smtClean="0"/>
              <a:t>/</a:t>
            </a:r>
            <a:r>
              <a:rPr lang="ru-RU" b="1" u="sng" dirty="0" err="1" smtClean="0"/>
              <a:t>is</a:t>
            </a:r>
            <a:r>
              <a:rPr lang="ru-RU" b="1" u="sng" dirty="0" smtClean="0"/>
              <a:t> /</a:t>
            </a:r>
            <a:r>
              <a:rPr lang="ru-RU" b="1" u="sng" dirty="0" err="1" smtClean="0"/>
              <a:t>are</a:t>
            </a:r>
            <a:endParaRPr lang="en-US" sz="3300" b="1" u="sng" dirty="0" smtClean="0">
              <a:cs typeface="Times New Roman" pitchFamily="18" charset="0"/>
            </a:endParaRPr>
          </a:p>
          <a:p>
            <a:pPr>
              <a:buNone/>
            </a:pPr>
            <a:endParaRPr lang="en-US" sz="3300" b="1" u="sng" dirty="0">
              <a:cs typeface="Times New Roman" pitchFamily="18" charset="0"/>
            </a:endParaRPr>
          </a:p>
          <a:p>
            <a:pPr>
              <a:buNone/>
            </a:pPr>
            <a:endParaRPr lang="en-US" sz="3300" b="1" u="sng" dirty="0" smtClean="0">
              <a:cs typeface="Times New Roman" pitchFamily="18" charset="0"/>
            </a:endParaRPr>
          </a:p>
          <a:p>
            <a:pPr>
              <a:buNone/>
            </a:pPr>
            <a:endParaRPr lang="en-US" sz="3300" b="1" u="sng" dirty="0">
              <a:cs typeface="Times New Roman" pitchFamily="18" charset="0"/>
            </a:endParaRPr>
          </a:p>
          <a:p>
            <a:pPr>
              <a:buNone/>
            </a:pPr>
            <a:endParaRPr lang="en-US" sz="3300" b="1" u="sng" dirty="0" smtClean="0">
              <a:cs typeface="Times New Roman" pitchFamily="18" charset="0"/>
            </a:endParaRPr>
          </a:p>
          <a:p>
            <a:pPr>
              <a:buNone/>
            </a:pPr>
            <a:endParaRPr lang="en-US" sz="3300" b="1" u="sng" dirty="0">
              <a:cs typeface="Times New Roman" pitchFamily="18" charset="0"/>
            </a:endParaRPr>
          </a:p>
          <a:p>
            <a:pPr>
              <a:buNone/>
            </a:pPr>
            <a:endParaRPr lang="en-US" sz="3300" b="1" u="sng" dirty="0" smtClean="0">
              <a:cs typeface="Times New Roman" pitchFamily="18" charset="0"/>
            </a:endParaRPr>
          </a:p>
          <a:p>
            <a:pPr>
              <a:buNone/>
            </a:pPr>
            <a:endParaRPr lang="en-US" sz="3300" b="1" u="sng" dirty="0">
              <a:cs typeface="Times New Roman" pitchFamily="18" charset="0"/>
            </a:endParaRPr>
          </a:p>
          <a:p>
            <a:pPr>
              <a:buNone/>
            </a:pPr>
            <a:endParaRPr lang="ru-RU" sz="3300" b="1" u="sng" dirty="0" smtClean="0">
              <a:cs typeface="Times New Roman" pitchFamily="18" charset="0"/>
            </a:endParaRPr>
          </a:p>
          <a:p>
            <a:pPr>
              <a:buNone/>
            </a:pPr>
            <a:r>
              <a:rPr lang="ru-RU" sz="3300" b="1" u="sng" dirty="0" smtClean="0">
                <a:cs typeface="Times New Roman" pitchFamily="18" charset="0"/>
              </a:rPr>
              <a:t>3-я форма глагола  </a:t>
            </a:r>
          </a:p>
          <a:p>
            <a:pPr>
              <a:buNone/>
            </a:pPr>
            <a:r>
              <a:rPr lang="ru-RU" sz="2800" u="sng" dirty="0" smtClean="0">
                <a:cs typeface="Times New Roman" pitchFamily="18" charset="0"/>
              </a:rPr>
              <a:t>(3 столбик таблицы стр.107-108 </a:t>
            </a:r>
          </a:p>
          <a:p>
            <a:pPr>
              <a:buNone/>
            </a:pPr>
            <a:r>
              <a:rPr lang="ru-RU" sz="2800" u="sng" dirty="0" smtClean="0">
                <a:cs typeface="Times New Roman" pitchFamily="18" charset="0"/>
              </a:rPr>
              <a:t>или  глагол с окончанием –</a:t>
            </a:r>
            <a:r>
              <a:rPr lang="ru-RU" sz="2800" u="sng" dirty="0" err="1" smtClean="0">
                <a:cs typeface="Times New Roman" pitchFamily="18" charset="0"/>
              </a:rPr>
              <a:t>ed</a:t>
            </a:r>
            <a:r>
              <a:rPr lang="ru-RU" sz="2800" u="sng" dirty="0">
                <a:cs typeface="Times New Roman" pitchFamily="18" charset="0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Подлежащее (кто?/что?) + </a:t>
            </a:r>
            <a:r>
              <a:rPr lang="en-US" sz="2400" b="1" dirty="0" smtClean="0">
                <a:solidFill>
                  <a:srgbClr val="C00000"/>
                </a:solidFill>
              </a:rPr>
              <a:t>am/is/are + </a:t>
            </a:r>
            <a:r>
              <a:rPr lang="ru-RU" sz="2400" b="1" dirty="0" smtClean="0">
                <a:solidFill>
                  <a:srgbClr val="C00000"/>
                </a:solidFill>
              </a:rPr>
              <a:t>глагол в 3 форме</a:t>
            </a:r>
            <a:r>
              <a:rPr lang="en-US" sz="2400" b="1" dirty="0" smtClean="0">
                <a:solidFill>
                  <a:srgbClr val="C00000"/>
                </a:solidFill>
              </a:rPr>
              <a:t> 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628800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dirty="0" smtClean="0"/>
              <a:t>Translate into English, write down</a:t>
            </a:r>
            <a:r>
              <a:rPr lang="ru-RU" b="1" dirty="0" smtClean="0"/>
              <a:t>.</a:t>
            </a:r>
            <a:r>
              <a:rPr lang="en-US" b="1" dirty="0" smtClean="0"/>
              <a:t> </a:t>
            </a:r>
            <a:r>
              <a:rPr lang="en-US" b="1" dirty="0" smtClean="0">
                <a:solidFill>
                  <a:srgbClr val="7030A0"/>
                </a:solidFill>
              </a:rPr>
              <a:t>(</a:t>
            </a:r>
            <a:r>
              <a:rPr lang="ru-RU" b="1" dirty="0" smtClean="0">
                <a:solidFill>
                  <a:srgbClr val="7030A0"/>
                </a:solidFill>
              </a:rPr>
              <a:t>Переводим на английский</a:t>
            </a:r>
            <a:r>
              <a:rPr lang="en-US" b="1" dirty="0" smtClean="0">
                <a:solidFill>
                  <a:srgbClr val="7030A0"/>
                </a:solidFill>
              </a:rPr>
              <a:t>, </a:t>
            </a:r>
            <a:r>
              <a:rPr lang="ru-RU" b="1" dirty="0" smtClean="0">
                <a:solidFill>
                  <a:srgbClr val="7030A0"/>
                </a:solidFill>
              </a:rPr>
              <a:t>записываем.)</a:t>
            </a:r>
            <a:endParaRPr lang="en-US" b="1" dirty="0" smtClean="0"/>
          </a:p>
          <a:p>
            <a:pPr marL="514350" indent="-514350">
              <a:buAutoNum type="arabicParenR"/>
            </a:pPr>
            <a:r>
              <a:rPr lang="ru-RU" b="1" u="sng" dirty="0" smtClean="0">
                <a:solidFill>
                  <a:srgbClr val="7030A0"/>
                </a:solidFill>
              </a:rPr>
              <a:t>Утконоса держат дома.</a:t>
            </a:r>
            <a:endParaRPr lang="en-US" b="1" u="sng" dirty="0" smtClean="0">
              <a:solidFill>
                <a:srgbClr val="7030A0"/>
              </a:solidFill>
            </a:endParaRPr>
          </a:p>
          <a:p>
            <a:pPr marL="514350" indent="-514350">
              <a:buNone/>
            </a:pPr>
            <a:r>
              <a:rPr lang="en-US" b="1" dirty="0" smtClean="0"/>
              <a:t>(Duckbill/ keep/ at home)</a:t>
            </a:r>
          </a:p>
          <a:p>
            <a:pPr marL="514350" indent="-514350">
              <a:buNone/>
            </a:pPr>
            <a:endParaRPr lang="en-US" b="1" dirty="0" smtClean="0"/>
          </a:p>
          <a:p>
            <a:pPr marL="514350" indent="-514350">
              <a:buFont typeface="Arial" charset="0"/>
              <a:buChar char="•"/>
            </a:pPr>
            <a:r>
              <a:rPr lang="en-US" b="1" dirty="0" smtClean="0"/>
              <a:t>If you are ready - draw a pictogram</a:t>
            </a:r>
          </a:p>
          <a:p>
            <a:pPr marL="514350" indent="-514350">
              <a:buNone/>
            </a:pPr>
            <a:r>
              <a:rPr lang="en-US" b="1" dirty="0" smtClean="0">
                <a:solidFill>
                  <a:srgbClr val="7030A0"/>
                </a:solidFill>
              </a:rPr>
              <a:t>(</a:t>
            </a:r>
            <a:r>
              <a:rPr lang="ru-RU" b="1" dirty="0" smtClean="0">
                <a:solidFill>
                  <a:srgbClr val="7030A0"/>
                </a:solidFill>
              </a:rPr>
              <a:t>если вы готовы – нарисуйте пиктограмму)</a:t>
            </a:r>
            <a:endParaRPr lang="en-US" b="1" dirty="0" smtClean="0">
              <a:solidFill>
                <a:srgbClr val="7030A0"/>
              </a:solidFill>
            </a:endParaRPr>
          </a:p>
          <a:p>
            <a:pPr marL="514350" indent="-514350"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146250"/>
          </a:xfrm>
        </p:spPr>
        <p:txBody>
          <a:bodyPr/>
          <a:lstStyle/>
          <a:p>
            <a:r>
              <a:rPr lang="en-US" b="1" dirty="0" smtClean="0"/>
              <a:t>A duckbill </a:t>
            </a:r>
            <a:r>
              <a:rPr lang="ru-RU" b="1" dirty="0" smtClean="0">
                <a:solidFill>
                  <a:srgbClr val="7030A0"/>
                </a:solidFill>
              </a:rPr>
              <a:t> </a:t>
            </a:r>
            <a:r>
              <a:rPr lang="en-US" b="1" dirty="0" smtClean="0">
                <a:solidFill>
                  <a:srgbClr val="7030A0"/>
                </a:solidFill>
              </a:rPr>
              <a:t>(</a:t>
            </a:r>
            <a:r>
              <a:rPr lang="ru-RU" b="1" dirty="0" smtClean="0">
                <a:solidFill>
                  <a:srgbClr val="7030A0"/>
                </a:solidFill>
              </a:rPr>
              <a:t>Утконос</a:t>
            </a:r>
            <a:r>
              <a:rPr lang="en-US" b="1" dirty="0" smtClean="0">
                <a:solidFill>
                  <a:srgbClr val="7030A0"/>
                </a:solidFill>
              </a:rPr>
              <a:t>)</a:t>
            </a:r>
            <a:r>
              <a:rPr lang="ru-RU" b="1" dirty="0" smtClean="0">
                <a:solidFill>
                  <a:srgbClr val="7030A0"/>
                </a:solidFill>
              </a:rPr>
              <a:t> </a:t>
            </a:r>
            <a:r>
              <a:rPr lang="en-US" b="1" dirty="0" smtClean="0"/>
              <a:t/>
            </a:r>
            <a:br>
              <a:rPr lang="en-US" b="1" dirty="0" smtClean="0"/>
            </a:br>
            <a:endParaRPr lang="ru-RU" dirty="0"/>
          </a:p>
        </p:txBody>
      </p:sp>
      <p:pic>
        <p:nvPicPr>
          <p:cNvPr id="7" name="Содержимое 6" descr="утконос | Nature animals, Animals, Cute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219207"/>
            <a:ext cx="8229600" cy="3287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0"/>
            <a:ext cx="8229600" cy="1259632"/>
          </a:xfrm>
        </p:spPr>
        <p:txBody>
          <a:bodyPr>
            <a:normAutofit fontScale="90000"/>
          </a:bodyPr>
          <a:lstStyle/>
          <a:p>
            <a:pPr marL="514350" indent="-514350"/>
            <a:r>
              <a:rPr lang="en-US" b="1" dirty="0" smtClean="0">
                <a:solidFill>
                  <a:srgbClr val="7030A0"/>
                </a:solidFill>
              </a:rPr>
              <a:t/>
            </a:r>
            <a:br>
              <a:rPr lang="en-US" b="1" dirty="0" smtClean="0">
                <a:solidFill>
                  <a:srgbClr val="7030A0"/>
                </a:solidFill>
              </a:rPr>
            </a:br>
            <a:r>
              <a:rPr lang="en-US" b="1" dirty="0" smtClean="0"/>
              <a:t>A duckbill baby</a:t>
            </a:r>
            <a:r>
              <a:rPr lang="ru-RU" b="1" dirty="0" smtClean="0">
                <a:solidFill>
                  <a:srgbClr val="7030A0"/>
                </a:solidFill>
              </a:rPr>
              <a:t> </a:t>
            </a:r>
            <a:r>
              <a:rPr lang="en-US" b="1" dirty="0" smtClean="0">
                <a:solidFill>
                  <a:srgbClr val="7030A0"/>
                </a:solidFill>
              </a:rPr>
              <a:t>(</a:t>
            </a:r>
            <a:r>
              <a:rPr lang="ru-RU" b="1" dirty="0" smtClean="0">
                <a:solidFill>
                  <a:srgbClr val="7030A0"/>
                </a:solidFill>
              </a:rPr>
              <a:t>Утконос</a:t>
            </a:r>
            <a:r>
              <a:rPr lang="en-US" b="1" dirty="0" smtClean="0">
                <a:solidFill>
                  <a:srgbClr val="7030A0"/>
                </a:solidFill>
              </a:rPr>
              <a:t> </a:t>
            </a:r>
            <a:r>
              <a:rPr lang="ru-RU" b="1" dirty="0" smtClean="0">
                <a:solidFill>
                  <a:srgbClr val="7030A0"/>
                </a:solidFill>
              </a:rPr>
              <a:t>малыш</a:t>
            </a:r>
            <a:r>
              <a:rPr lang="en-US" b="1" dirty="0" smtClean="0">
                <a:solidFill>
                  <a:srgbClr val="7030A0"/>
                </a:solidFill>
              </a:rPr>
              <a:t>)</a:t>
            </a:r>
            <a:r>
              <a:rPr lang="ru-RU" b="1" dirty="0" smtClean="0">
                <a:solidFill>
                  <a:srgbClr val="7030A0"/>
                </a:solidFill>
              </a:rPr>
              <a:t> </a:t>
            </a:r>
            <a:r>
              <a:rPr lang="en-US" b="1" dirty="0" smtClean="0"/>
              <a:t/>
            </a:r>
            <a:br>
              <a:rPr lang="en-US" b="1" dirty="0" smtClean="0"/>
            </a:br>
            <a:endParaRPr lang="ru-RU" dirty="0"/>
          </a:p>
        </p:txBody>
      </p:sp>
      <p:pic>
        <p:nvPicPr>
          <p:cNvPr id="4" name="Содержимое 3" descr="Вирусное фото &quot;маленького утконоса&quot; всех умилило. Только это был не утконос  - Вокруг Света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82414" y="1600200"/>
            <a:ext cx="6379172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294</TotalTime>
  <Words>544</Words>
  <Application>Microsoft Office PowerPoint</Application>
  <PresentationFormat>Экран (4:3)</PresentationFormat>
  <Paragraphs>108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Open your copybooks and write down. (Откройте тетради и запишите) Lesson 38</vt:lpstr>
      <vt:lpstr>What is common in these sentences? (Что общего в этих предложениях?)</vt:lpstr>
      <vt:lpstr>All these sentences are (Все эти предложения находятся)  - in Present Simple Tense (в настоящем простом времени),  - in Passive Voice (в Страдательном Залоге).  </vt:lpstr>
      <vt:lpstr>The passive voice (Страдательный залог)</vt:lpstr>
      <vt:lpstr>Write your own three examples of the Passive Voice – in Russian. (Запишите три своих примера страдательного залога на русском)</vt:lpstr>
      <vt:lpstr>Схема построения страдательного залога в Present Simple</vt:lpstr>
      <vt:lpstr>Подлежащее (кто?/что?) + am/is/are + глагол в 3 форме </vt:lpstr>
      <vt:lpstr>A duckbill  (Утконос)  </vt:lpstr>
      <vt:lpstr> A duckbill baby (Утконос малыш)  </vt:lpstr>
      <vt:lpstr>Подлежащее (кто?/что?) + am/is/are + глагол в 3 форме </vt:lpstr>
      <vt:lpstr>Подлежащее (кто?/что?) + am/is/are + глагол в 3 форме </vt:lpstr>
      <vt:lpstr>Подлежащее (кто?/что?) + am/is/are + глагол в 3 форме </vt:lpstr>
      <vt:lpstr>Подлежащее (кто?/что?) + am/is/are + глагол в 3 форме I,   he, she,   it,   we,    you,    they</vt:lpstr>
      <vt:lpstr>Подлежащее (кто?/что?) + am/is/are + глагол в 3 форме I,   he, she,   it,   we,    you,    they</vt:lpstr>
      <vt:lpstr>Подлежащее (кто?/что?) + am/is/are + глагол в 3 форме I,   he, she,   it,   we,    you,    they</vt:lpstr>
      <vt:lpstr>Подлежащее (кто?/что?) + am/is/are + глагол в 3 форме I,   he, she,   it,   we,    you,    they</vt:lpstr>
      <vt:lpstr>Read (Читаем)</vt:lpstr>
      <vt:lpstr>It is time to finish our lesson.</vt:lpstr>
      <vt:lpstr>The lesson is over.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Lesson 38 (6th form)</dc:title>
  <dc:creator>Пользователь Windows</dc:creator>
  <cp:lastModifiedBy>Пользователь Windows</cp:lastModifiedBy>
  <cp:revision>35</cp:revision>
  <dcterms:created xsi:type="dcterms:W3CDTF">2020-11-27T14:54:36Z</dcterms:created>
  <dcterms:modified xsi:type="dcterms:W3CDTF">2020-12-06T17:23:57Z</dcterms:modified>
</cp:coreProperties>
</file>