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3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0C6-BD2F-4C55-AB8C-01FB7B01ABF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6134-9310-4159-A92C-F7BE639F6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0C6-BD2F-4C55-AB8C-01FB7B01ABF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6134-9310-4159-A92C-F7BE639F6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0C6-BD2F-4C55-AB8C-01FB7B01ABF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6134-9310-4159-A92C-F7BE639F6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0C6-BD2F-4C55-AB8C-01FB7B01ABF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6134-9310-4159-A92C-F7BE639F6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0C6-BD2F-4C55-AB8C-01FB7B01ABF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6134-9310-4159-A92C-F7BE639F6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0C6-BD2F-4C55-AB8C-01FB7B01ABF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6134-9310-4159-A92C-F7BE639F6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0C6-BD2F-4C55-AB8C-01FB7B01ABF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6134-9310-4159-A92C-F7BE639F6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0C6-BD2F-4C55-AB8C-01FB7B01ABF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6134-9310-4159-A92C-F7BE639F6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0C6-BD2F-4C55-AB8C-01FB7B01ABF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6134-9310-4159-A92C-F7BE639F6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0C6-BD2F-4C55-AB8C-01FB7B01ABF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6134-9310-4159-A92C-F7BE639F6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0C6-BD2F-4C55-AB8C-01FB7B01ABF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6134-9310-4159-A92C-F7BE639F6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530C6-BD2F-4C55-AB8C-01FB7B01ABF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6134-9310-4159-A92C-F7BE639F6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MPgMH-7-jU" TargetMode="External"/><Relationship Id="rId2" Type="http://schemas.openxmlformats.org/officeDocument/2006/relationships/hyperlink" Target="https://www.youtube.com/watch?v=wN40RZhg6l8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Teacher </a:t>
            </a:r>
            <a:r>
              <a:rPr lang="en-US" sz="3200" b="1" dirty="0" smtClean="0">
                <a:solidFill>
                  <a:srgbClr val="7030A0"/>
                </a:solidFill>
              </a:rPr>
              <a:t>(</a:t>
            </a:r>
            <a:r>
              <a:rPr lang="ru-RU" sz="3200" b="1" dirty="0" smtClean="0">
                <a:solidFill>
                  <a:srgbClr val="7030A0"/>
                </a:solidFill>
              </a:rPr>
              <a:t>Учитель</a:t>
            </a:r>
            <a:r>
              <a:rPr lang="en-US" sz="3200" b="1" dirty="0" smtClean="0">
                <a:solidFill>
                  <a:srgbClr val="7030A0"/>
                </a:solidFill>
              </a:rPr>
              <a:t>)</a:t>
            </a:r>
            <a:r>
              <a:rPr lang="ru-RU" sz="3200" b="1" dirty="0" smtClean="0"/>
              <a:t>: </a:t>
            </a:r>
            <a:r>
              <a:rPr lang="ru-RU" sz="3200" b="1" dirty="0" err="1" smtClean="0"/>
              <a:t>Кашкарова</a:t>
            </a:r>
            <a:r>
              <a:rPr lang="ru-RU" sz="3200" b="1" dirty="0" smtClean="0"/>
              <a:t> Людмила Валерьевна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68052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The English language</a:t>
            </a:r>
          </a:p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Английский язык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6 </a:t>
            </a:r>
            <a:r>
              <a:rPr lang="en-US" b="1" dirty="0" smtClean="0">
                <a:solidFill>
                  <a:schemeClr val="tx1"/>
                </a:solidFill>
              </a:rPr>
              <a:t>form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класс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r>
              <a:rPr lang="ru-RU" sz="2400" b="1" u="sng" dirty="0" smtClean="0"/>
              <a:t>2</a:t>
            </a:r>
            <a:r>
              <a:rPr lang="ru-RU" sz="2400" b="1" u="sng" dirty="0" smtClean="0"/>
              <a:t>) … </a:t>
            </a:r>
            <a:r>
              <a:rPr lang="en-US" sz="2400" b="1" u="sng" dirty="0" smtClean="0"/>
              <a:t>Kazan is … capital and major historic, cultural and economic center of … republic. </a:t>
            </a:r>
            <a:r>
              <a:rPr lang="en-US" sz="2400" b="1" dirty="0" smtClean="0">
                <a:solidFill>
                  <a:srgbClr val="7030A0"/>
                </a:solidFill>
              </a:rPr>
              <a:t>(</a:t>
            </a:r>
            <a:r>
              <a:rPr lang="ru-RU" sz="2400" b="1" u="sng" dirty="0" smtClean="0">
                <a:solidFill>
                  <a:srgbClr val="7030A0"/>
                </a:solidFill>
              </a:rPr>
              <a:t>Казань является столицей и главным историческим, культурным и экономическим центром республики.)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2" descr="Туры на майские праздники 2020 в Казань и Татарстан из Москвы | 8  путешестви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554461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u="sng" dirty="0" smtClean="0"/>
              <a:t>2</a:t>
            </a:r>
            <a:r>
              <a:rPr lang="ru-RU" sz="2800" b="1" u="sng" dirty="0" smtClean="0"/>
              <a:t>) …</a:t>
            </a:r>
            <a:r>
              <a:rPr lang="ru-RU" sz="2800" b="1" u="sng" dirty="0" smtClean="0">
                <a:solidFill>
                  <a:schemeClr val="accent2"/>
                </a:solidFill>
              </a:rPr>
              <a:t> </a:t>
            </a:r>
            <a:r>
              <a:rPr lang="en-US" sz="2800" b="1" u="sng" dirty="0" smtClean="0">
                <a:solidFill>
                  <a:schemeClr val="accent2"/>
                </a:solidFill>
              </a:rPr>
              <a:t>Kazan</a:t>
            </a:r>
            <a:r>
              <a:rPr lang="en-US" sz="2800" b="1" u="sng" dirty="0" smtClean="0"/>
              <a:t> is … </a:t>
            </a:r>
            <a:r>
              <a:rPr lang="en-US" sz="2800" b="1" u="sng" dirty="0" smtClean="0">
                <a:solidFill>
                  <a:srgbClr val="00B050"/>
                </a:solidFill>
              </a:rPr>
              <a:t>capital </a:t>
            </a:r>
            <a:r>
              <a:rPr lang="en-US" sz="2800" b="1" u="sng" dirty="0" smtClean="0"/>
              <a:t>and major historic, cultural and economic center of … 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</a:rPr>
              <a:t>republic</a:t>
            </a:r>
            <a:r>
              <a:rPr lang="en-US" sz="2800" b="1" u="sng" dirty="0" smtClean="0"/>
              <a:t>. </a:t>
            </a:r>
            <a:r>
              <a:rPr lang="en-US" sz="2800" b="1" dirty="0" smtClean="0">
                <a:solidFill>
                  <a:srgbClr val="7030A0"/>
                </a:solidFill>
              </a:rPr>
              <a:t>(</a:t>
            </a:r>
            <a:r>
              <a:rPr lang="ru-RU" sz="2800" b="1" u="sng" dirty="0" smtClean="0">
                <a:solidFill>
                  <a:srgbClr val="7030A0"/>
                </a:solidFill>
              </a:rPr>
              <a:t>Казань является столицей и главным историческим, культурным и экономическим центром республики.)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The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>
                <a:solidFill>
                  <a:srgbClr val="7030A0"/>
                </a:solidFill>
              </a:rPr>
              <a:t>- </a:t>
            </a:r>
            <a:r>
              <a:rPr lang="ru-RU" dirty="0" smtClean="0"/>
              <a:t>названия стран во множественном числе</a:t>
            </a:r>
          </a:p>
          <a:p>
            <a:pPr>
              <a:buNone/>
            </a:pPr>
            <a:r>
              <a:rPr lang="ru-RU" dirty="0" smtClean="0"/>
              <a:t>  составные названия стран</a:t>
            </a:r>
          </a:p>
          <a:p>
            <a:pPr>
              <a:buNone/>
            </a:pPr>
            <a:r>
              <a:rPr lang="ru-RU" dirty="0" smtClean="0"/>
              <a:t>		океаны, реки, моря</a:t>
            </a:r>
          </a:p>
          <a:p>
            <a:pPr>
              <a:buNone/>
            </a:pPr>
            <a:r>
              <a:rPr lang="ru-RU" dirty="0" smtClean="0"/>
              <a:t>		горные цепи</a:t>
            </a:r>
          </a:p>
          <a:p>
            <a:pPr>
              <a:buNone/>
            </a:pPr>
            <a:r>
              <a:rPr lang="ru-RU" dirty="0" smtClean="0"/>
              <a:t>		группы островов	</a:t>
            </a:r>
          </a:p>
          <a:p>
            <a:pPr>
              <a:buNone/>
            </a:pPr>
            <a:r>
              <a:rPr lang="ru-RU" dirty="0" smtClean="0"/>
              <a:t>Определенный артикль</a:t>
            </a:r>
            <a:r>
              <a:rPr lang="ru-RU" b="1" dirty="0" smtClean="0"/>
              <a:t> 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) сопровождает те существительные, которые уже должны быть известны слушателю из контекста</a:t>
            </a:r>
            <a:r>
              <a:rPr lang="ru-RU" b="1" dirty="0" smtClean="0"/>
              <a:t>, </a:t>
            </a:r>
            <a:r>
              <a:rPr lang="ru-RU" dirty="0" smtClean="0"/>
              <a:t>ситуации или из его общих знаний. Также он часто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указывает на уникальные, единственные в своем роде предметы.</a:t>
            </a:r>
            <a:endParaRPr lang="en-US" b="1" u="sng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dirty="0" smtClean="0"/>
              <a:t>  </a:t>
            </a:r>
            <a:r>
              <a:rPr lang="ru-RU" b="1" dirty="0" smtClean="0"/>
              <a:t>континент, страна,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город</a:t>
            </a:r>
            <a:r>
              <a:rPr lang="ru-RU" b="1" dirty="0" smtClean="0"/>
              <a:t>, улица, озеро, гора, остров</a:t>
            </a:r>
            <a:endParaRPr lang="en-US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/>
              <a:t>2</a:t>
            </a:r>
            <a:r>
              <a:rPr lang="ru-RU" sz="2400" b="1" u="sng" dirty="0" smtClean="0"/>
              <a:t>)</a:t>
            </a:r>
            <a:r>
              <a:rPr lang="en-US" sz="2400" b="1" u="sng" dirty="0" smtClean="0">
                <a:solidFill>
                  <a:srgbClr val="C00000"/>
                </a:solidFill>
              </a:rPr>
              <a:t>-</a:t>
            </a:r>
            <a:r>
              <a:rPr lang="ru-RU" sz="2400" b="1" u="sng" dirty="0" smtClean="0"/>
              <a:t> </a:t>
            </a:r>
            <a:r>
              <a:rPr lang="en-US" sz="2400" b="1" u="sng" dirty="0" smtClean="0"/>
              <a:t>Kazan is</a:t>
            </a:r>
            <a:r>
              <a:rPr lang="ru-RU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the</a:t>
            </a:r>
            <a:r>
              <a:rPr lang="en-US" sz="2400" b="1" u="sng" dirty="0" smtClean="0"/>
              <a:t> capital and major historic, cultural and economic center of </a:t>
            </a:r>
            <a:r>
              <a:rPr lang="en-US" sz="2400" b="1" u="sng" dirty="0" smtClean="0">
                <a:solidFill>
                  <a:srgbClr val="C00000"/>
                </a:solidFill>
              </a:rPr>
              <a:t>the</a:t>
            </a:r>
            <a:r>
              <a:rPr lang="en-US" sz="2400" b="1" u="sng" dirty="0" smtClean="0"/>
              <a:t> republic. </a:t>
            </a:r>
            <a:r>
              <a:rPr lang="en-US" sz="2400" b="1" dirty="0" smtClean="0">
                <a:solidFill>
                  <a:srgbClr val="7030A0"/>
                </a:solidFill>
              </a:rPr>
              <a:t>(</a:t>
            </a:r>
            <a:r>
              <a:rPr lang="ru-RU" sz="2400" b="1" u="sng" dirty="0" smtClean="0">
                <a:solidFill>
                  <a:srgbClr val="7030A0"/>
                </a:solidFill>
              </a:rPr>
              <a:t>Казань является столицей и главным историческим, культурным и экономическим центром республики.)</a:t>
            </a:r>
            <a:endParaRPr lang="ru-RU" sz="2400" dirty="0"/>
          </a:p>
        </p:txBody>
      </p:sp>
      <p:pic>
        <p:nvPicPr>
          <p:cNvPr id="4" name="Picture 2" descr="Казань примет зимние Специальные Олимпийские игры 2022 год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u="sng" dirty="0" smtClean="0"/>
              <a:t>3</a:t>
            </a:r>
            <a:r>
              <a:rPr lang="ru-RU" sz="3100" b="1" u="sng" dirty="0" smtClean="0"/>
              <a:t>)</a:t>
            </a:r>
            <a:r>
              <a:rPr lang="en-US" sz="3100" b="1" u="sng" dirty="0" smtClean="0"/>
              <a:t>…Kazan is located on the left bank of … Volga river.</a:t>
            </a:r>
            <a:r>
              <a:rPr lang="en-US" sz="3100" b="1" dirty="0" smtClean="0"/>
              <a:t> </a:t>
            </a:r>
            <a:r>
              <a:rPr lang="ru-RU" sz="3100" b="1" u="sng" dirty="0" smtClean="0">
                <a:solidFill>
                  <a:srgbClr val="7030A0"/>
                </a:solidFill>
              </a:rPr>
              <a:t>(Казань находится на левом берегу реки Волга.)</a:t>
            </a:r>
            <a:endParaRPr lang="ru-RU" sz="3100" dirty="0"/>
          </a:p>
        </p:txBody>
      </p:sp>
      <p:pic>
        <p:nvPicPr>
          <p:cNvPr id="4" name="Содержимое 4" descr="НКЦ Казань (Национальный культурный центр «Казань»), история, фотографии -  Экскурсионный Сервис Казан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/>
              <a:t>3</a:t>
            </a:r>
            <a:r>
              <a:rPr lang="ru-RU" sz="3100" b="1" u="sng" dirty="0" smtClean="0"/>
              <a:t>)</a:t>
            </a:r>
            <a:r>
              <a:rPr lang="en-US" sz="3100" b="1" u="sng" dirty="0" smtClean="0"/>
              <a:t>…</a:t>
            </a:r>
            <a:r>
              <a:rPr lang="en-US" sz="3100" b="1" u="sng" dirty="0" smtClean="0">
                <a:solidFill>
                  <a:schemeClr val="accent2"/>
                </a:solidFill>
              </a:rPr>
              <a:t>Kazan</a:t>
            </a:r>
            <a:r>
              <a:rPr lang="en-US" sz="3100" b="1" u="sng" dirty="0" smtClean="0"/>
              <a:t> is located on the left bank of … </a:t>
            </a:r>
            <a:r>
              <a:rPr lang="en-US" sz="3100" b="1" u="sng" dirty="0" smtClean="0">
                <a:solidFill>
                  <a:srgbClr val="00B050"/>
                </a:solidFill>
              </a:rPr>
              <a:t>Volga river</a:t>
            </a:r>
            <a:r>
              <a:rPr lang="en-US" sz="3100" b="1" u="sng" dirty="0" smtClean="0"/>
              <a:t>.</a:t>
            </a:r>
            <a:r>
              <a:rPr lang="en-US" sz="3100" b="1" dirty="0" smtClean="0"/>
              <a:t> </a:t>
            </a:r>
            <a:r>
              <a:rPr lang="ru-RU" sz="3100" b="1" u="sng" dirty="0" smtClean="0">
                <a:solidFill>
                  <a:srgbClr val="7030A0"/>
                </a:solidFill>
              </a:rPr>
              <a:t>(Казань находится на левом берегу реки Волга.)</a:t>
            </a:r>
            <a:r>
              <a:rPr lang="ru-RU" b="1" u="sng" dirty="0" smtClean="0">
                <a:solidFill>
                  <a:srgbClr val="7030A0"/>
                </a:solidFill>
              </a:rPr>
              <a:t/>
            </a:r>
            <a:br>
              <a:rPr lang="ru-RU" b="1" u="sng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The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- </a:t>
            </a:r>
            <a:r>
              <a:rPr lang="ru-RU" dirty="0" smtClean="0"/>
              <a:t>названия стран во множественном числе</a:t>
            </a:r>
          </a:p>
          <a:p>
            <a:pPr>
              <a:buNone/>
            </a:pPr>
            <a:r>
              <a:rPr lang="ru-RU" dirty="0" smtClean="0"/>
              <a:t>		составные названия стран</a:t>
            </a:r>
          </a:p>
          <a:p>
            <a:pPr>
              <a:buNone/>
            </a:pPr>
            <a:r>
              <a:rPr lang="ru-RU" dirty="0" smtClean="0"/>
              <a:t>		океаны,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реки</a:t>
            </a:r>
            <a:r>
              <a:rPr lang="ru-RU" dirty="0" smtClean="0"/>
              <a:t>, моря</a:t>
            </a:r>
          </a:p>
          <a:p>
            <a:pPr>
              <a:buNone/>
            </a:pPr>
            <a:r>
              <a:rPr lang="ru-RU" dirty="0" smtClean="0"/>
              <a:t>		горные цепи</a:t>
            </a:r>
          </a:p>
          <a:p>
            <a:pPr>
              <a:buNone/>
            </a:pPr>
            <a:r>
              <a:rPr lang="ru-RU" dirty="0" smtClean="0"/>
              <a:t>		группы островов	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  </a:t>
            </a:r>
            <a:r>
              <a:rPr lang="ru-RU" dirty="0" smtClean="0"/>
              <a:t>континент, страна, </a:t>
            </a:r>
            <a:r>
              <a:rPr lang="ru-RU" b="1" dirty="0" smtClean="0">
                <a:solidFill>
                  <a:schemeClr val="accent2"/>
                </a:solidFill>
              </a:rPr>
              <a:t>город</a:t>
            </a:r>
            <a:r>
              <a:rPr lang="ru-RU" dirty="0" smtClean="0"/>
              <a:t>, улица, озеро, гора, остров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/>
              <a:t>3</a:t>
            </a:r>
            <a:r>
              <a:rPr lang="ru-RU" sz="2800" b="1" u="sng" dirty="0" smtClean="0"/>
              <a:t>)</a:t>
            </a:r>
            <a:r>
              <a:rPr lang="en-US" sz="2800" b="1" u="sng" dirty="0" smtClean="0">
                <a:solidFill>
                  <a:srgbClr val="C00000"/>
                </a:solidFill>
              </a:rPr>
              <a:t>-</a:t>
            </a:r>
            <a:r>
              <a:rPr lang="en-US" sz="2800" b="1" u="sng" dirty="0" smtClean="0"/>
              <a:t>Kazan is located on the left bank of </a:t>
            </a:r>
            <a:r>
              <a:rPr lang="en-US" sz="2800" b="1" u="sng" dirty="0" smtClean="0">
                <a:solidFill>
                  <a:srgbClr val="C00000"/>
                </a:solidFill>
              </a:rPr>
              <a:t>the</a:t>
            </a:r>
            <a:r>
              <a:rPr lang="en-US" sz="2800" b="1" u="sng" dirty="0" smtClean="0"/>
              <a:t> Volga river.</a:t>
            </a:r>
            <a:r>
              <a:rPr lang="en-US" sz="2800" b="1" dirty="0" smtClean="0"/>
              <a:t> </a:t>
            </a:r>
            <a:r>
              <a:rPr lang="ru-RU" sz="2800" b="1" u="sng" dirty="0" smtClean="0">
                <a:solidFill>
                  <a:srgbClr val="7030A0"/>
                </a:solidFill>
              </a:rPr>
              <a:t>(Казань находится на левом берегу реки Волга.)</a:t>
            </a:r>
            <a:endParaRPr lang="ru-RU" sz="2800" dirty="0"/>
          </a:p>
        </p:txBody>
      </p:sp>
      <p:pic>
        <p:nvPicPr>
          <p:cNvPr id="4" name="Содержимое 4" descr="НКЦ Казань (Национальный культурный центр «Казань»), история, фотографии -  Экскурсионный Сервис Казан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4</a:t>
            </a:r>
            <a:r>
              <a:rPr lang="ru-RU" sz="3200" b="1" u="sng" dirty="0" smtClean="0"/>
              <a:t>)</a:t>
            </a:r>
            <a:r>
              <a:rPr lang="en-US" sz="3200" b="1" dirty="0" smtClean="0"/>
              <a:t> </a:t>
            </a:r>
            <a:r>
              <a:rPr lang="en-US" sz="3200" b="1" u="sng" dirty="0" smtClean="0"/>
              <a:t>…city has a beautiful Kremlin </a:t>
            </a:r>
            <a:r>
              <a:rPr lang="ru-RU" sz="3200" b="1" u="sng" dirty="0" smtClean="0">
                <a:solidFill>
                  <a:srgbClr val="7030A0"/>
                </a:solidFill>
              </a:rPr>
              <a:t>(Город имеет прекрасный Кремль.)</a:t>
            </a:r>
            <a:endParaRPr lang="ru-RU" sz="3200" dirty="0"/>
          </a:p>
        </p:txBody>
      </p:sp>
      <p:pic>
        <p:nvPicPr>
          <p:cNvPr id="4" name="Содержимое 3" descr="Экскурсии по территории Казанского Кремля 202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8338" y="2276475"/>
            <a:ext cx="5767323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</a:t>
            </a:r>
            <a:r>
              <a:rPr lang="ru-RU" b="1" u="sng" dirty="0" smtClean="0"/>
              <a:t>)</a:t>
            </a:r>
            <a:r>
              <a:rPr lang="en-US" b="1" dirty="0" smtClean="0"/>
              <a:t> </a:t>
            </a:r>
            <a:r>
              <a:rPr lang="en-US" b="1" u="sng" dirty="0" smtClean="0"/>
              <a:t>…</a:t>
            </a:r>
            <a:r>
              <a:rPr lang="en-US" b="1" u="sng" dirty="0" smtClean="0">
                <a:solidFill>
                  <a:srgbClr val="00B050"/>
                </a:solidFill>
              </a:rPr>
              <a:t>city </a:t>
            </a:r>
            <a:r>
              <a:rPr lang="en-US" b="1" u="sng" dirty="0" smtClean="0"/>
              <a:t>has a beautiful Kremlin </a:t>
            </a:r>
            <a:r>
              <a:rPr lang="ru-RU" b="1" u="sng" dirty="0" smtClean="0">
                <a:solidFill>
                  <a:srgbClr val="7030A0"/>
                </a:solidFill>
              </a:rPr>
              <a:t>(Город имеет прекрасный Кремль.)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Определенный артикль</a:t>
            </a:r>
            <a:r>
              <a:rPr lang="ru-RU" dirty="0" smtClean="0"/>
              <a:t> </a:t>
            </a:r>
            <a:r>
              <a:rPr lang="ru-RU" dirty="0" smtClean="0">
                <a:solidFill>
                  <a:srgbClr val="00B050"/>
                </a:solidFill>
              </a:rPr>
              <a:t>(</a:t>
            </a:r>
            <a:r>
              <a:rPr lang="ru-RU" b="1" dirty="0" err="1" smtClean="0">
                <a:solidFill>
                  <a:srgbClr val="00B050"/>
                </a:solidFill>
              </a:rPr>
              <a:t>the</a:t>
            </a:r>
            <a:r>
              <a:rPr lang="ru-RU" dirty="0" smtClean="0">
                <a:solidFill>
                  <a:srgbClr val="00B050"/>
                </a:solidFill>
              </a:rPr>
              <a:t>) </a:t>
            </a:r>
            <a:r>
              <a:rPr lang="ru-RU" dirty="0" smtClean="0"/>
              <a:t>сопровождает те </a:t>
            </a:r>
            <a:r>
              <a:rPr lang="ru-RU" b="1" dirty="0" smtClean="0">
                <a:solidFill>
                  <a:srgbClr val="00B050"/>
                </a:solidFill>
              </a:rPr>
              <a:t>существительные, которые уже должны быть известны слушателю из контекста</a:t>
            </a:r>
            <a:r>
              <a:rPr lang="ru-RU" dirty="0" smtClean="0"/>
              <a:t>, ситуации или из его общих знаний. Также он часто указывает на уникальные, единственные в своем роде предметы.</a:t>
            </a:r>
            <a:endParaRPr lang="en-US" b="1" u="sng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4</a:t>
            </a:r>
            <a:r>
              <a:rPr lang="ru-RU" b="1" u="sng" dirty="0" smtClean="0"/>
              <a:t>)</a:t>
            </a:r>
            <a:r>
              <a:rPr lang="en-US" b="1" dirty="0" smtClean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The </a:t>
            </a:r>
            <a:r>
              <a:rPr lang="en-US" b="1" u="sng" dirty="0" smtClean="0"/>
              <a:t>city has a beautiful Kremlin </a:t>
            </a:r>
            <a:r>
              <a:rPr lang="ru-RU" b="1" u="sng" dirty="0" smtClean="0">
                <a:solidFill>
                  <a:srgbClr val="7030A0"/>
                </a:solidFill>
              </a:rPr>
              <a:t>(Город имеет прекрасный Кремль.)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Казанский кремль: описание, история, экскурсии, точный адре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2060848"/>
            <a:ext cx="594042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5</a:t>
            </a:r>
            <a:r>
              <a:rPr lang="en-US" sz="2400" b="1" dirty="0" smtClean="0"/>
              <a:t>) Major monuments in …Kremlin are Annunciation Cathedral and </a:t>
            </a:r>
            <a:r>
              <a:rPr lang="en-US" sz="2400" b="1" dirty="0" err="1" smtClean="0"/>
              <a:t>Soyembika</a:t>
            </a:r>
            <a:r>
              <a:rPr lang="en-US" sz="2400" b="1" dirty="0" smtClean="0"/>
              <a:t> Tower.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(Главными памятниками Кремля являются Благовещенский собор и башня </a:t>
            </a:r>
            <a:r>
              <a:rPr lang="ru-RU" sz="2400" b="1" dirty="0" err="1" smtClean="0">
                <a:solidFill>
                  <a:srgbClr val="7030A0"/>
                </a:solidFill>
              </a:rPr>
              <a:t>Сююмбике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Башня Сююмбик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6992"/>
            <a:ext cx="37444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лаговещенский собор Казанского кремл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At </a:t>
            </a:r>
            <a:r>
              <a:rPr lang="en-US" sz="3600" b="1" dirty="0" smtClean="0"/>
              <a:t>the lesson you do class</a:t>
            </a:r>
            <a:r>
              <a:rPr lang="ru-RU" sz="3600" b="1" dirty="0" smtClean="0"/>
              <a:t> </a:t>
            </a:r>
            <a:r>
              <a:rPr lang="en-US" sz="3600" b="1" dirty="0" smtClean="0"/>
              <a:t>work in your copybooks.</a:t>
            </a:r>
            <a:br>
              <a:rPr lang="en-US" sz="3600" b="1" dirty="0" smtClean="0"/>
            </a:br>
            <a:r>
              <a:rPr lang="ru-RU" sz="3600" b="1" dirty="0" smtClean="0">
                <a:solidFill>
                  <a:srgbClr val="7030A0"/>
                </a:solidFill>
              </a:rPr>
              <a:t>(На уроке вы выполняете классную работу в тетрадях)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r>
              <a:rPr lang="en-US" b="1" dirty="0" smtClean="0"/>
              <a:t>Write down in your copybook underlined information.</a:t>
            </a:r>
            <a:r>
              <a:rPr lang="ru-RU" b="1" dirty="0" smtClean="0">
                <a:solidFill>
                  <a:srgbClr val="7030A0"/>
                </a:solidFill>
              </a:rPr>
              <a:t>(записываете в тетради </a:t>
            </a:r>
            <a:r>
              <a:rPr lang="ru-RU" b="1" u="sng" dirty="0" smtClean="0">
                <a:solidFill>
                  <a:srgbClr val="7030A0"/>
                </a:solidFill>
              </a:rPr>
              <a:t>подчеркнутую информацию)</a:t>
            </a:r>
            <a:endParaRPr lang="en-US" b="1" u="sng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5</a:t>
            </a:r>
            <a:r>
              <a:rPr lang="en-US" sz="2800" b="1" dirty="0" smtClean="0"/>
              <a:t>) Major monuments in …</a:t>
            </a:r>
            <a:r>
              <a:rPr lang="en-US" sz="2800" b="1" dirty="0" smtClean="0">
                <a:solidFill>
                  <a:srgbClr val="00B050"/>
                </a:solidFill>
              </a:rPr>
              <a:t>Kremlin</a:t>
            </a:r>
            <a:r>
              <a:rPr lang="en-US" sz="2800" b="1" dirty="0" smtClean="0"/>
              <a:t> are Annunciation Cathedral and </a:t>
            </a:r>
            <a:r>
              <a:rPr lang="en-US" sz="2800" b="1" dirty="0" err="1" smtClean="0"/>
              <a:t>Soyembika</a:t>
            </a:r>
            <a:r>
              <a:rPr lang="en-US" sz="2800" b="1" dirty="0" smtClean="0"/>
              <a:t> Tower.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(Главными памятниками Кремля являются Благовещенский собор и башня </a:t>
            </a:r>
            <a:r>
              <a:rPr lang="ru-RU" sz="2800" b="1" dirty="0" err="1" smtClean="0">
                <a:solidFill>
                  <a:srgbClr val="7030A0"/>
                </a:solidFill>
              </a:rPr>
              <a:t>Сююмбике</a:t>
            </a:r>
            <a:r>
              <a:rPr lang="ru-RU" sz="2800" b="1" dirty="0" smtClean="0">
                <a:solidFill>
                  <a:srgbClr val="7030A0"/>
                </a:solidFill>
              </a:rPr>
              <a:t>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Определенный артикль</a:t>
            </a:r>
            <a:r>
              <a:rPr lang="ru-RU" dirty="0" smtClean="0"/>
              <a:t> </a:t>
            </a:r>
            <a:r>
              <a:rPr lang="ru-RU" dirty="0" smtClean="0">
                <a:solidFill>
                  <a:srgbClr val="00B050"/>
                </a:solidFill>
              </a:rPr>
              <a:t>(</a:t>
            </a:r>
            <a:r>
              <a:rPr lang="ru-RU" b="1" dirty="0" err="1" smtClean="0">
                <a:solidFill>
                  <a:srgbClr val="00B050"/>
                </a:solidFill>
              </a:rPr>
              <a:t>the</a:t>
            </a:r>
            <a:r>
              <a:rPr lang="ru-RU" dirty="0" smtClean="0">
                <a:solidFill>
                  <a:srgbClr val="00B050"/>
                </a:solidFill>
              </a:rPr>
              <a:t>) </a:t>
            </a:r>
            <a:r>
              <a:rPr lang="ru-RU" dirty="0" smtClean="0"/>
              <a:t>сопровождает те </a:t>
            </a:r>
            <a:r>
              <a:rPr lang="ru-RU" b="1" dirty="0" smtClean="0">
                <a:solidFill>
                  <a:srgbClr val="00B050"/>
                </a:solidFill>
              </a:rPr>
              <a:t>существительные, которые уже должны быть известны слушателю из контекста</a:t>
            </a:r>
            <a:r>
              <a:rPr lang="ru-RU" dirty="0" smtClean="0"/>
              <a:t>, ситуации или из его общих знаний. Также он часто указывает на уникальные, единственные в своем роде предметы.</a:t>
            </a:r>
            <a:endParaRPr lang="en-US" b="1" u="sng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5</a:t>
            </a:r>
            <a:r>
              <a:rPr lang="en-US" sz="2800" b="1" dirty="0" smtClean="0"/>
              <a:t>) Major monuments in</a:t>
            </a:r>
            <a:r>
              <a:rPr lang="ru-RU" sz="2800" b="1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the </a:t>
            </a:r>
            <a:r>
              <a:rPr lang="en-US" sz="2800" b="1" dirty="0" smtClean="0"/>
              <a:t>Kremlin are Annunciation Cathedral and </a:t>
            </a:r>
            <a:r>
              <a:rPr lang="en-US" sz="2800" b="1" dirty="0" err="1" smtClean="0"/>
              <a:t>Soyembika</a:t>
            </a:r>
            <a:r>
              <a:rPr lang="en-US" sz="2800" b="1" dirty="0" smtClean="0"/>
              <a:t> Tower.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(Главными памятниками Кремля являются Благовещенский собор и башня </a:t>
            </a:r>
            <a:r>
              <a:rPr lang="ru-RU" sz="2800" b="1" dirty="0" err="1" smtClean="0">
                <a:solidFill>
                  <a:srgbClr val="7030A0"/>
                </a:solidFill>
              </a:rPr>
              <a:t>Сююмбике</a:t>
            </a:r>
            <a:r>
              <a:rPr lang="ru-RU" sz="2800" b="1" dirty="0" smtClean="0">
                <a:solidFill>
                  <a:srgbClr val="7030A0"/>
                </a:solidFill>
              </a:rPr>
              <a:t>)</a:t>
            </a:r>
            <a:endParaRPr lang="ru-RU" sz="2800" dirty="0"/>
          </a:p>
        </p:txBody>
      </p:sp>
      <p:pic>
        <p:nvPicPr>
          <p:cNvPr id="7" name="Рисунок 6" descr="Падающая башня в Казани - башня Сююмбике | Itonga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068960"/>
            <a:ext cx="347064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Благовещенский собор в казани - Духовная Аптека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068960"/>
            <a:ext cx="41044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6</a:t>
            </a:r>
            <a:r>
              <a:rPr lang="ru-RU" sz="2800" b="1" dirty="0" smtClean="0"/>
              <a:t>)</a:t>
            </a:r>
            <a:r>
              <a:rPr lang="en-US" sz="2800" b="1" dirty="0" smtClean="0"/>
              <a:t>…Central Kazan is divided into two districts by </a:t>
            </a:r>
            <a:r>
              <a:rPr lang="ru-RU" sz="2800" b="1" dirty="0" smtClean="0"/>
              <a:t>…</a:t>
            </a:r>
            <a:r>
              <a:rPr lang="en-US" sz="2800" b="1" dirty="0" err="1" smtClean="0"/>
              <a:t>Bolag</a:t>
            </a:r>
            <a:r>
              <a:rPr lang="en-US" sz="2800" b="1" dirty="0" smtClean="0"/>
              <a:t> canal. </a:t>
            </a:r>
            <a:r>
              <a:rPr lang="en-US" sz="2800" b="1" dirty="0" smtClean="0">
                <a:solidFill>
                  <a:srgbClr val="7030A0"/>
                </a:solidFill>
              </a:rPr>
              <a:t>(</a:t>
            </a:r>
            <a:r>
              <a:rPr lang="ru-RU" sz="2800" b="1" dirty="0" smtClean="0">
                <a:solidFill>
                  <a:srgbClr val="7030A0"/>
                </a:solidFill>
              </a:rPr>
              <a:t>Центральная Казань разделяется на два района каналом </a:t>
            </a:r>
            <a:r>
              <a:rPr lang="ru-RU" sz="2800" b="1" dirty="0" err="1" smtClean="0">
                <a:solidFill>
                  <a:srgbClr val="7030A0"/>
                </a:solidFill>
              </a:rPr>
              <a:t>Булак</a:t>
            </a:r>
            <a:r>
              <a:rPr lang="ru-RU" sz="2800" b="1" dirty="0" smtClean="0">
                <a:solidFill>
                  <a:srgbClr val="7030A0"/>
                </a:solidFill>
              </a:rPr>
              <a:t>.)</a:t>
            </a:r>
            <a:endParaRPr lang="ru-RU" sz="2800" b="1" dirty="0"/>
          </a:p>
        </p:txBody>
      </p:sp>
      <p:pic>
        <p:nvPicPr>
          <p:cNvPr id="4" name="Содержимое 3" descr="Река Булак в Казани. 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50405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Река Булак в Казани. Фото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056" y="2933328"/>
            <a:ext cx="50405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6</a:t>
            </a:r>
            <a:r>
              <a:rPr lang="ru-RU" sz="2800" b="1" dirty="0" smtClean="0"/>
              <a:t>)</a:t>
            </a:r>
            <a:r>
              <a:rPr lang="en-US" sz="2800" b="1" dirty="0" smtClean="0"/>
              <a:t>…Central </a:t>
            </a:r>
            <a:r>
              <a:rPr lang="en-US" sz="2800" b="1" dirty="0" smtClean="0">
                <a:solidFill>
                  <a:schemeClr val="accent2"/>
                </a:solidFill>
              </a:rPr>
              <a:t>Kazan</a:t>
            </a:r>
            <a:r>
              <a:rPr lang="en-US" sz="2800" b="1" dirty="0" smtClean="0"/>
              <a:t> is divided into two districts by </a:t>
            </a:r>
            <a:r>
              <a:rPr lang="ru-RU" sz="2800" b="1" dirty="0" smtClean="0"/>
              <a:t>…</a:t>
            </a:r>
            <a:r>
              <a:rPr lang="en-US" sz="2800" b="1" dirty="0" err="1" smtClean="0"/>
              <a:t>Bolag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canal. </a:t>
            </a:r>
            <a:r>
              <a:rPr lang="en-US" sz="2800" b="1" dirty="0" smtClean="0">
                <a:solidFill>
                  <a:srgbClr val="7030A0"/>
                </a:solidFill>
              </a:rPr>
              <a:t>(</a:t>
            </a:r>
            <a:r>
              <a:rPr lang="ru-RU" sz="2800" b="1" dirty="0" smtClean="0">
                <a:solidFill>
                  <a:srgbClr val="7030A0"/>
                </a:solidFill>
              </a:rPr>
              <a:t>Центральная Казань разделяется на два района каналом </a:t>
            </a:r>
            <a:r>
              <a:rPr lang="ru-RU" sz="2800" b="1" dirty="0" err="1" smtClean="0">
                <a:solidFill>
                  <a:srgbClr val="7030A0"/>
                </a:solidFill>
              </a:rPr>
              <a:t>Булак</a:t>
            </a:r>
            <a:r>
              <a:rPr lang="ru-RU" sz="2800" b="1" dirty="0" smtClean="0">
                <a:solidFill>
                  <a:srgbClr val="7030A0"/>
                </a:solidFill>
              </a:rPr>
              <a:t>.)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The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названия стран во множественном числе </a:t>
            </a:r>
          </a:p>
          <a:p>
            <a:pPr>
              <a:buNone/>
            </a:pPr>
            <a:r>
              <a:rPr lang="ru-RU" dirty="0" smtClean="0"/>
              <a:t>		составные названия стран</a:t>
            </a:r>
          </a:p>
          <a:p>
            <a:pPr>
              <a:buNone/>
            </a:pPr>
            <a:r>
              <a:rPr lang="ru-RU" dirty="0" smtClean="0"/>
              <a:t>		океаны, моря, реки, </a:t>
            </a:r>
            <a:r>
              <a:rPr lang="ru-RU" b="1" dirty="0" smtClean="0">
                <a:solidFill>
                  <a:srgbClr val="00B050"/>
                </a:solidFill>
              </a:rPr>
              <a:t>каналы</a:t>
            </a:r>
          </a:p>
          <a:p>
            <a:pPr>
              <a:buNone/>
            </a:pPr>
            <a:r>
              <a:rPr lang="ru-RU" dirty="0" smtClean="0"/>
              <a:t> 		горные цепи   </a:t>
            </a:r>
          </a:p>
          <a:p>
            <a:pPr>
              <a:buNone/>
            </a:pPr>
            <a:r>
              <a:rPr lang="ru-RU" dirty="0" smtClean="0"/>
              <a:t>		группы островов</a:t>
            </a:r>
            <a:r>
              <a:rPr lang="ru-RU" b="1" dirty="0" smtClean="0"/>
              <a:t>	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- 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dirty="0" smtClean="0"/>
              <a:t>континент, страна, </a:t>
            </a:r>
            <a:r>
              <a:rPr lang="ru-RU" b="1" dirty="0" smtClean="0">
                <a:solidFill>
                  <a:schemeClr val="accent2"/>
                </a:solidFill>
              </a:rPr>
              <a:t>город</a:t>
            </a:r>
            <a:r>
              <a:rPr lang="ru-RU" dirty="0" smtClean="0"/>
              <a:t>, улица, озеро, гора, остров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6</a:t>
            </a:r>
            <a:r>
              <a:rPr lang="ru-RU" sz="2800" b="1" dirty="0" smtClean="0"/>
              <a:t>)</a:t>
            </a:r>
            <a:r>
              <a:rPr lang="ru-RU" sz="2800" b="1" dirty="0" smtClean="0">
                <a:solidFill>
                  <a:srgbClr val="C00000"/>
                </a:solidFill>
              </a:rPr>
              <a:t> -</a:t>
            </a:r>
            <a:r>
              <a:rPr lang="en-US" sz="2800" b="1" dirty="0" smtClean="0"/>
              <a:t>Central Kazan is divided into two districts by 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C00000"/>
                </a:solidFill>
              </a:rPr>
              <a:t>the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Bolag</a:t>
            </a:r>
            <a:r>
              <a:rPr lang="en-US" sz="2800" b="1" dirty="0" smtClean="0"/>
              <a:t> canal. </a:t>
            </a:r>
            <a:r>
              <a:rPr lang="en-US" sz="2800" b="1" dirty="0" smtClean="0">
                <a:solidFill>
                  <a:srgbClr val="7030A0"/>
                </a:solidFill>
              </a:rPr>
              <a:t>(</a:t>
            </a:r>
            <a:r>
              <a:rPr lang="ru-RU" sz="2800" b="1" dirty="0" smtClean="0">
                <a:solidFill>
                  <a:srgbClr val="7030A0"/>
                </a:solidFill>
              </a:rPr>
              <a:t>Центральная Казань разделяется на два района каналом </a:t>
            </a:r>
            <a:r>
              <a:rPr lang="ru-RU" sz="2800" b="1" dirty="0" err="1" smtClean="0">
                <a:solidFill>
                  <a:srgbClr val="7030A0"/>
                </a:solidFill>
              </a:rPr>
              <a:t>Булак</a:t>
            </a:r>
            <a:r>
              <a:rPr lang="ru-RU" sz="2800" b="1" dirty="0" smtClean="0">
                <a:solidFill>
                  <a:srgbClr val="7030A0"/>
                </a:solidFill>
              </a:rPr>
              <a:t>.)</a:t>
            </a:r>
            <a:endParaRPr lang="ru-RU" sz="2800" dirty="0"/>
          </a:p>
        </p:txBody>
      </p:sp>
      <p:pic>
        <p:nvPicPr>
          <p:cNvPr id="4" name="Содержимое 3" descr="Власти Казани объявили конкурс на проект благоустройства Булака и Кабана в  1 млн руб. :: Татарстан :: РБ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50405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Home </a:t>
            </a:r>
            <a:r>
              <a:rPr lang="en-US" sz="3100" b="1" dirty="0" smtClean="0"/>
              <a:t>assignment of the lesson 41 (15/12)</a:t>
            </a:r>
            <a:br>
              <a:rPr lang="en-US" sz="31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Orally revise three forms or irregular verbs (pages 107-108)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Устно повторяем три формы неправильных глаголов (стр.107-108)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Optional </a:t>
            </a:r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дополнительно)</a:t>
            </a:r>
            <a:r>
              <a:rPr lang="en-US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Learn the verbs </a:t>
            </a:r>
            <a:r>
              <a:rPr lang="ru-RU" dirty="0" smtClean="0">
                <a:solidFill>
                  <a:srgbClr val="7030A0"/>
                </a:solidFill>
              </a:rPr>
              <a:t>(Учим глаголы)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hlinkClick r:id="rId2"/>
              </a:rPr>
              <a:t>https</a:t>
            </a:r>
            <a:r>
              <a:rPr lang="en-US" dirty="0" smtClean="0">
                <a:solidFill>
                  <a:srgbClr val="7030A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7030A0"/>
                </a:solidFill>
                <a:hlinkClick r:id="rId2"/>
              </a:rPr>
              <a:t>www.youtube.com/watch?v=wN40RZhg6l8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7030A0"/>
                </a:solidFill>
                <a:hlinkClick r:id="rId3"/>
              </a:rPr>
              <a:t>www.youtube.com/watch?v=jMPgMH-7-jU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(29)</a:t>
            </a:r>
            <a:r>
              <a:rPr lang="en-US" b="1" dirty="0" smtClean="0"/>
              <a:t>It is time to finish our lesson.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en-US" b="1" dirty="0" smtClean="0"/>
              <a:t>Any questions?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smtClean="0"/>
              <a:t>lesson is over.</a:t>
            </a:r>
            <a:endParaRPr lang="ru-RU" dirty="0"/>
          </a:p>
        </p:txBody>
      </p:sp>
      <p:pic>
        <p:nvPicPr>
          <p:cNvPr id="4" name="Содержимое 3" descr="Рейсы flydubai Бухарест (OTP) — Казань (KZN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1287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Marks </a:t>
            </a:r>
            <a:r>
              <a:rPr lang="en-US" b="1" dirty="0" smtClean="0"/>
              <a:t>for the class</a:t>
            </a:r>
            <a:r>
              <a:rPr lang="ru-RU" b="1" dirty="0" smtClean="0"/>
              <a:t> </a:t>
            </a:r>
            <a:r>
              <a:rPr lang="en-US" b="1" dirty="0" smtClean="0"/>
              <a:t>work</a:t>
            </a:r>
            <a:r>
              <a:rPr lang="ru-RU" b="1" dirty="0" smtClean="0">
                <a:solidFill>
                  <a:srgbClr val="7030A0"/>
                </a:solidFill>
              </a:rPr>
              <a:t> (оценки за классную работу 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mark for the class</a:t>
            </a:r>
            <a:r>
              <a:rPr lang="ru-RU" b="1" dirty="0" smtClean="0"/>
              <a:t> </a:t>
            </a:r>
            <a:r>
              <a:rPr lang="en-US" b="1" dirty="0" smtClean="0"/>
              <a:t>work is optional </a:t>
            </a:r>
            <a:r>
              <a:rPr lang="ru-RU" b="1" dirty="0" smtClean="0"/>
              <a:t>- </a:t>
            </a:r>
            <a:r>
              <a:rPr lang="en-US" b="1" dirty="0" smtClean="0"/>
              <a:t>send the photo of the class</a:t>
            </a:r>
            <a:r>
              <a:rPr lang="ru-RU" b="1" dirty="0" smtClean="0"/>
              <a:t> </a:t>
            </a:r>
            <a:r>
              <a:rPr lang="en-US" b="1" dirty="0" smtClean="0"/>
              <a:t>work to the teacher by mail.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(оценка за классную работу по желанию, отправляем фото работы на почту учителя).</a:t>
            </a:r>
            <a:endParaRPr lang="ru-RU" b="1" dirty="0" smtClean="0"/>
          </a:p>
          <a:p>
            <a:pPr>
              <a:buNone/>
            </a:pPr>
            <a:r>
              <a:rPr lang="en-US" b="1" dirty="0" smtClean="0"/>
              <a:t>“5” – no mistakes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нет ошибок)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“4” – few mistakes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(мало ошибок)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b="1" dirty="0" smtClean="0"/>
              <a:t>“3” – many mistakes </a:t>
            </a:r>
            <a:r>
              <a:rPr lang="ru-RU" b="1" dirty="0" smtClean="0">
                <a:solidFill>
                  <a:srgbClr val="7030A0"/>
                </a:solidFill>
              </a:rPr>
              <a:t>(много ошибок)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Answer </a:t>
            </a:r>
            <a:r>
              <a:rPr lang="en-US" b="1" dirty="0" smtClean="0"/>
              <a:t>our usual questions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Ответьте на наши обычные вопросы)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What is the number of today’s lesson?</a:t>
            </a:r>
          </a:p>
          <a:p>
            <a:pPr>
              <a:buNone/>
            </a:pPr>
            <a:r>
              <a:rPr lang="en-US" b="1" dirty="0" smtClean="0"/>
              <a:t>What day is it today?</a:t>
            </a:r>
          </a:p>
          <a:p>
            <a:pPr>
              <a:buNone/>
            </a:pPr>
            <a:r>
              <a:rPr lang="en-US" b="1" dirty="0" smtClean="0"/>
              <a:t>What date is it today?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Open </a:t>
            </a:r>
            <a:r>
              <a:rPr lang="en-US" i="1" dirty="0" smtClean="0"/>
              <a:t>your copybooks and write down. </a:t>
            </a:r>
            <a:r>
              <a:rPr lang="ru-RU" i="1" dirty="0" smtClean="0">
                <a:solidFill>
                  <a:srgbClr val="7030A0"/>
                </a:solidFill>
              </a:rPr>
              <a:t>(Откройте тетради и запишите)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							</a:t>
            </a:r>
          </a:p>
          <a:p>
            <a:pPr>
              <a:buNone/>
            </a:pPr>
            <a:r>
              <a:rPr lang="ru-RU" b="1" dirty="0" smtClean="0"/>
              <a:t>				</a:t>
            </a:r>
            <a:r>
              <a:rPr lang="en-US" sz="3600" b="1" u="sng" dirty="0" smtClean="0"/>
              <a:t> Lesson 41 </a:t>
            </a:r>
            <a:r>
              <a:rPr lang="ru-RU" sz="3600" b="1" dirty="0" smtClean="0"/>
              <a:t>	</a:t>
            </a:r>
            <a:r>
              <a:rPr lang="ru-RU" b="1" dirty="0" smtClean="0"/>
              <a:t>			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								</a:t>
            </a:r>
            <a:r>
              <a:rPr lang="en-US" b="1" u="sng" dirty="0" smtClean="0">
                <a:solidFill>
                  <a:schemeClr val="tx1"/>
                </a:solidFill>
              </a:rPr>
              <a:t>Tuesday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		</a:t>
            </a:r>
            <a:r>
              <a:rPr lang="ru-RU" b="1" dirty="0" smtClean="0">
                <a:solidFill>
                  <a:schemeClr val="tx1"/>
                </a:solidFill>
              </a:rPr>
              <a:t>			</a:t>
            </a:r>
            <a:r>
              <a:rPr lang="en-US" b="1" u="sng" dirty="0" smtClean="0">
                <a:solidFill>
                  <a:schemeClr val="tx1"/>
                </a:solidFill>
              </a:rPr>
              <a:t>The 15</a:t>
            </a:r>
            <a:r>
              <a:rPr lang="en-US" b="1" u="sng" baseline="30000" dirty="0" smtClean="0">
                <a:solidFill>
                  <a:schemeClr val="tx1"/>
                </a:solidFill>
              </a:rPr>
              <a:t>th</a:t>
            </a:r>
            <a:r>
              <a:rPr lang="en-US" b="1" u="sng" dirty="0" smtClean="0">
                <a:solidFill>
                  <a:schemeClr val="tx1"/>
                </a:solidFill>
              </a:rPr>
              <a:t> of December</a:t>
            </a:r>
            <a:endParaRPr lang="ru-RU" b="1" u="sng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Article</a:t>
            </a:r>
            <a:r>
              <a:rPr lang="ru-RU" sz="3200" b="1" u="sng" dirty="0" smtClean="0"/>
              <a:t>  </a:t>
            </a:r>
            <a:r>
              <a:rPr lang="en-US" sz="3200" b="1" u="sng" dirty="0" smtClean="0"/>
              <a:t>before geographical names</a:t>
            </a:r>
            <a:r>
              <a:rPr lang="ru-RU" sz="3200" b="1" u="sng" dirty="0" smtClean="0"/>
              <a:t> </a:t>
            </a:r>
            <a:r>
              <a:rPr lang="en-US" sz="3200" b="1" u="sng" dirty="0" smtClean="0">
                <a:solidFill>
                  <a:srgbClr val="7030A0"/>
                </a:solidFill>
              </a:rPr>
              <a:t>(</a:t>
            </a:r>
            <a:r>
              <a:rPr lang="ru-RU" sz="3200" b="1" u="sng" dirty="0" smtClean="0">
                <a:solidFill>
                  <a:srgbClr val="7030A0"/>
                </a:solidFill>
              </a:rPr>
              <a:t>Артикль</a:t>
            </a:r>
            <a:r>
              <a:rPr lang="en-US" sz="3200" b="1" u="sng" dirty="0" smtClean="0">
                <a:solidFill>
                  <a:srgbClr val="7030A0"/>
                </a:solidFill>
              </a:rPr>
              <a:t> </a:t>
            </a:r>
            <a:r>
              <a:rPr lang="ru-RU" sz="3200" b="1" u="sng" dirty="0" smtClean="0">
                <a:solidFill>
                  <a:srgbClr val="7030A0"/>
                </a:solidFill>
              </a:rPr>
              <a:t>перед географическими названиями)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/>
              <a:t>Определенный артикль</a:t>
            </a:r>
            <a:r>
              <a:rPr lang="ru-RU" u="sng" dirty="0" smtClean="0"/>
              <a:t> (</a:t>
            </a:r>
            <a:r>
              <a:rPr lang="ru-RU" b="1" u="sng" dirty="0" err="1" smtClean="0">
                <a:solidFill>
                  <a:srgbClr val="C00000"/>
                </a:solidFill>
              </a:rPr>
              <a:t>the</a:t>
            </a:r>
            <a:r>
              <a:rPr lang="ru-RU" u="sng" dirty="0" smtClean="0"/>
              <a:t>) сопровождает те существительные, которые уже должны быть известны слушателю из контекста, ситуации или из его общих знаний. Также он часто указывает на уникальные, единственные в своем роде предметы</a:t>
            </a:r>
            <a:r>
              <a:rPr lang="ru-RU" dirty="0" smtClean="0"/>
              <a:t>.</a:t>
            </a:r>
            <a:endParaRPr lang="en-US" b="1" u="sng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The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u="sng" dirty="0" smtClean="0">
                <a:solidFill>
                  <a:srgbClr val="7030A0"/>
                </a:solidFill>
              </a:rPr>
              <a:t> </a:t>
            </a:r>
            <a:r>
              <a:rPr lang="ru-RU" b="1" u="sng" dirty="0" smtClean="0"/>
              <a:t>названия стран во множественном числе </a:t>
            </a:r>
          </a:p>
          <a:p>
            <a:pPr>
              <a:buNone/>
            </a:pPr>
            <a:r>
              <a:rPr lang="ru-RU" b="1" dirty="0" smtClean="0"/>
              <a:t>		</a:t>
            </a:r>
            <a:r>
              <a:rPr lang="ru-RU" b="1" u="sng" dirty="0" smtClean="0"/>
              <a:t>составные названия стран</a:t>
            </a:r>
          </a:p>
          <a:p>
            <a:pPr>
              <a:buNone/>
            </a:pPr>
            <a:r>
              <a:rPr lang="ru-RU" b="1" dirty="0" smtClean="0"/>
              <a:t>		</a:t>
            </a:r>
            <a:r>
              <a:rPr lang="ru-RU" b="1" u="sng" dirty="0" smtClean="0"/>
              <a:t>океаны, моря, реки, каналы</a:t>
            </a:r>
          </a:p>
          <a:p>
            <a:pPr>
              <a:buNone/>
            </a:pPr>
            <a:r>
              <a:rPr lang="ru-RU" b="1" dirty="0" smtClean="0"/>
              <a:t> 		</a:t>
            </a:r>
            <a:r>
              <a:rPr lang="ru-RU" b="1" u="sng" dirty="0" smtClean="0"/>
              <a:t>горные цепи</a:t>
            </a: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/>
              <a:t>		</a:t>
            </a:r>
            <a:r>
              <a:rPr lang="ru-RU" b="1" u="sng" dirty="0" smtClean="0"/>
              <a:t>группы островов	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- 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u="sng" dirty="0" smtClean="0"/>
              <a:t>континент, страна, город, улица, озеро, гора, остров</a:t>
            </a:r>
            <a:endParaRPr lang="en-US" b="1" u="sng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1</a:t>
            </a:r>
            <a:r>
              <a:rPr lang="en-US" sz="3100" b="1" dirty="0" smtClean="0"/>
              <a:t>)</a:t>
            </a:r>
            <a:r>
              <a:rPr lang="ru-RU" sz="3100" b="1" dirty="0" smtClean="0"/>
              <a:t> …  </a:t>
            </a:r>
            <a:r>
              <a:rPr lang="ru-RU" sz="3100" b="1" u="sng" dirty="0" smtClean="0"/>
              <a:t> </a:t>
            </a:r>
            <a:r>
              <a:rPr lang="en-US" sz="3100" b="1" u="sng" dirty="0" err="1" smtClean="0"/>
              <a:t>autonomus</a:t>
            </a:r>
            <a:r>
              <a:rPr lang="en-US" sz="3100" b="1" u="sng" dirty="0" smtClean="0"/>
              <a:t> </a:t>
            </a:r>
            <a:r>
              <a:rPr lang="en-US" sz="3100" b="1" u="sng" dirty="0" err="1" smtClean="0"/>
              <a:t>Tatarstan</a:t>
            </a:r>
            <a:r>
              <a:rPr lang="en-US" sz="3100" b="1" u="sng" dirty="0" smtClean="0"/>
              <a:t> republic is situated in</a:t>
            </a:r>
            <a:r>
              <a:rPr lang="ru-RU" sz="3100" b="1" u="sng" dirty="0" smtClean="0"/>
              <a:t> </a:t>
            </a:r>
            <a:r>
              <a:rPr lang="ru-RU" sz="3100" b="1" dirty="0" smtClean="0"/>
              <a:t>      </a:t>
            </a:r>
            <a:br>
              <a:rPr lang="ru-RU" sz="3100" b="1" dirty="0" smtClean="0"/>
            </a:br>
            <a:r>
              <a:rPr lang="ru-RU" sz="3100" b="1" dirty="0" smtClean="0"/>
              <a:t>	…  </a:t>
            </a:r>
            <a:r>
              <a:rPr lang="en-US" sz="3100" b="1" u="sng" dirty="0" smtClean="0"/>
              <a:t>western Russia. </a:t>
            </a:r>
            <a:r>
              <a:rPr lang="en-US" sz="3100" b="1" u="sng" dirty="0" smtClean="0">
                <a:solidFill>
                  <a:srgbClr val="7030A0"/>
                </a:solidFill>
              </a:rPr>
              <a:t>(</a:t>
            </a:r>
            <a:r>
              <a:rPr lang="ru-RU" sz="3100" b="1" dirty="0" smtClean="0">
                <a:solidFill>
                  <a:srgbClr val="7030A0"/>
                </a:solidFill>
              </a:rPr>
              <a:t>Автономная Татарская республика находится в западной России.)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ru-RU" dirty="0"/>
          </a:p>
        </p:txBody>
      </p:sp>
      <p:pic>
        <p:nvPicPr>
          <p:cNvPr id="4" name="Содержимое 3" descr="Достопримечательности Республики Татарстан: описа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209" y="2060848"/>
            <a:ext cx="6795581" cy="406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/>
              <a:t>1</a:t>
            </a:r>
            <a:r>
              <a:rPr lang="en-US" sz="3100" b="1" dirty="0" smtClean="0"/>
              <a:t>)</a:t>
            </a:r>
            <a:r>
              <a:rPr lang="ru-RU" sz="3100" b="1" dirty="0" smtClean="0"/>
              <a:t> …  </a:t>
            </a:r>
            <a:r>
              <a:rPr lang="ru-RU" sz="3100" b="1" u="sng" dirty="0" smtClean="0"/>
              <a:t> </a:t>
            </a:r>
            <a:r>
              <a:rPr lang="en-US" sz="3100" b="1" u="sng" dirty="0" err="1" smtClean="0"/>
              <a:t>autonomus</a:t>
            </a:r>
            <a:r>
              <a:rPr lang="en-US" sz="3100" b="1" u="sng" dirty="0" smtClean="0"/>
              <a:t> </a:t>
            </a:r>
            <a:r>
              <a:rPr lang="en-US" sz="3100" b="1" u="sng" dirty="0" err="1" smtClean="0">
                <a:solidFill>
                  <a:srgbClr val="00B050"/>
                </a:solidFill>
              </a:rPr>
              <a:t>Tatarstan</a:t>
            </a:r>
            <a:r>
              <a:rPr lang="en-US" sz="3100" b="1" u="sng" dirty="0" smtClean="0">
                <a:solidFill>
                  <a:srgbClr val="00B050"/>
                </a:solidFill>
              </a:rPr>
              <a:t> republic </a:t>
            </a:r>
            <a:r>
              <a:rPr lang="en-US" sz="3100" b="1" u="sng" dirty="0" smtClean="0"/>
              <a:t>is situated in</a:t>
            </a:r>
            <a:r>
              <a:rPr lang="ru-RU" sz="3100" b="1" u="sng" dirty="0" smtClean="0"/>
              <a:t> </a:t>
            </a:r>
            <a:r>
              <a:rPr lang="ru-RU" sz="3100" b="1" dirty="0" smtClean="0"/>
              <a:t>      </a:t>
            </a:r>
            <a:br>
              <a:rPr lang="ru-RU" sz="3100" b="1" dirty="0" smtClean="0"/>
            </a:br>
            <a:r>
              <a:rPr lang="ru-RU" sz="3100" b="1" dirty="0" smtClean="0"/>
              <a:t>	…  </a:t>
            </a:r>
            <a:r>
              <a:rPr lang="en-US" sz="3100" b="1" u="sng" dirty="0" smtClean="0"/>
              <a:t>western </a:t>
            </a:r>
            <a:r>
              <a:rPr lang="en-US" sz="3100" b="1" u="sng" dirty="0" smtClean="0">
                <a:solidFill>
                  <a:schemeClr val="accent2"/>
                </a:solidFill>
              </a:rPr>
              <a:t>Russia</a:t>
            </a:r>
            <a:r>
              <a:rPr lang="en-US" sz="3100" b="1" dirty="0" smtClean="0"/>
              <a:t>.</a:t>
            </a:r>
            <a:r>
              <a:rPr lang="ru-RU" sz="3100" b="1" dirty="0" smtClean="0"/>
              <a:t> </a:t>
            </a:r>
            <a:r>
              <a:rPr lang="en-US" sz="3100" b="1" dirty="0" smtClean="0">
                <a:solidFill>
                  <a:srgbClr val="7030A0"/>
                </a:solidFill>
              </a:rPr>
              <a:t>(</a:t>
            </a:r>
            <a:r>
              <a:rPr lang="ru-RU" sz="3100" b="1" dirty="0" smtClean="0">
                <a:solidFill>
                  <a:srgbClr val="7030A0"/>
                </a:solidFill>
              </a:rPr>
              <a:t>Автономная Татарская республика находится в западной России.)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The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названия стран во множественном числе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		составные названия стран</a:t>
            </a:r>
          </a:p>
          <a:p>
            <a:pPr>
              <a:buNone/>
            </a:pPr>
            <a:r>
              <a:rPr lang="ru-RU" dirty="0" smtClean="0"/>
              <a:t>		океаны, реки, моря</a:t>
            </a:r>
          </a:p>
          <a:p>
            <a:pPr>
              <a:buNone/>
            </a:pPr>
            <a:r>
              <a:rPr lang="ru-RU" dirty="0" smtClean="0"/>
              <a:t>		горные цепи</a:t>
            </a:r>
          </a:p>
          <a:p>
            <a:pPr>
              <a:buNone/>
            </a:pPr>
            <a:r>
              <a:rPr lang="ru-RU" dirty="0" smtClean="0"/>
              <a:t>		группы островов	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  </a:t>
            </a:r>
            <a:r>
              <a:rPr lang="ru-RU" dirty="0" smtClean="0"/>
              <a:t>континент, </a:t>
            </a:r>
            <a:r>
              <a:rPr lang="ru-RU" dirty="0" smtClean="0">
                <a:solidFill>
                  <a:schemeClr val="accent2"/>
                </a:solidFill>
              </a:rPr>
              <a:t>страна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smtClean="0"/>
              <a:t>город, улица, озеро, гора, остров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B050"/>
                </a:solidFill>
              </a:rPr>
              <a:t>The </a:t>
            </a:r>
            <a:r>
              <a:rPr lang="en-US" sz="2800" b="1" u="sng" dirty="0" err="1" smtClean="0"/>
              <a:t>autonomus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Tatarstan</a:t>
            </a:r>
            <a:r>
              <a:rPr lang="en-US" sz="2800" b="1" u="sng" dirty="0" smtClean="0"/>
              <a:t> republic is situated in</a:t>
            </a:r>
            <a:r>
              <a:rPr lang="ru-RU" sz="2800" b="1" u="sng" dirty="0" smtClean="0"/>
              <a:t> </a:t>
            </a:r>
            <a:r>
              <a:rPr lang="ru-RU" sz="2800" b="1" dirty="0" smtClean="0"/>
              <a:t>      </a:t>
            </a:r>
            <a:br>
              <a:rPr lang="ru-RU" sz="2800" b="1" dirty="0" smtClean="0"/>
            </a:br>
            <a:r>
              <a:rPr lang="ru-RU" sz="2800" b="1" dirty="0" smtClean="0"/>
              <a:t>	</a:t>
            </a:r>
            <a:r>
              <a:rPr lang="en-US" sz="2800" b="1" dirty="0" smtClean="0">
                <a:solidFill>
                  <a:schemeClr val="accent2"/>
                </a:solidFill>
              </a:rPr>
              <a:t>-</a:t>
            </a:r>
            <a:r>
              <a:rPr lang="ru-RU" sz="2800" b="1" dirty="0" smtClean="0"/>
              <a:t>  </a:t>
            </a:r>
            <a:r>
              <a:rPr lang="en-US" sz="2800" b="1" u="sng" dirty="0" smtClean="0"/>
              <a:t>western Russia.</a:t>
            </a: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dirty="0" smtClean="0">
                <a:solidFill>
                  <a:srgbClr val="7030A0"/>
                </a:solidFill>
              </a:rPr>
              <a:t>(Автономная Татарская республика находится в западной России.)</a:t>
            </a:r>
            <a:endParaRPr lang="ru-RU" sz="2800" dirty="0"/>
          </a:p>
        </p:txBody>
      </p:sp>
      <p:pic>
        <p:nvPicPr>
          <p:cNvPr id="4" name="Содержимое 3" descr="Достопримечательности Республики Татарстан: описа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209" y="2348880"/>
            <a:ext cx="6795581" cy="37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645</Words>
  <Application>Microsoft Office PowerPoint</Application>
  <PresentationFormat>Экран (4:3)</PresentationFormat>
  <Paragraphs>92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Teacher (Учитель): Кашкарова Людмила Валерьевна </vt:lpstr>
      <vt:lpstr>At the lesson you do class work in your copybooks. (На уроке вы выполняете классную работу в тетрадях)</vt:lpstr>
      <vt:lpstr>Marks for the class work (оценки за классную работу )</vt:lpstr>
      <vt:lpstr>Answer our usual questions (Ответьте на наши обычные вопросы)</vt:lpstr>
      <vt:lpstr>Open your copybooks and write down. (Откройте тетради и запишите) </vt:lpstr>
      <vt:lpstr>Article  before geographical names (Артикль перед географическими названиями)</vt:lpstr>
      <vt:lpstr>1) …   autonomus Tatarstan republic is situated in         …  western Russia. (Автономная Татарская республика находится в западной России.) </vt:lpstr>
      <vt:lpstr>1) …   autonomus Tatarstan republic is situated in         …  western Russia. (Автономная Татарская республика находится в западной России.)</vt:lpstr>
      <vt:lpstr>The autonomus Tatarstan republic is situated in         -  western Russia. (Автономная Татарская республика находится в западной России.)</vt:lpstr>
      <vt:lpstr>2) … Kazan is … capital and major historic, cultural and economic center of … republic. (Казань является столицей и главным историческим, культурным и экономическим центром республики.) </vt:lpstr>
      <vt:lpstr>2) … Kazan is … capital and major historic, cultural and economic center of … republic. (Казань является столицей и главным историческим, культурным и экономическим центром республики.)</vt:lpstr>
      <vt:lpstr>2)- Kazan is the capital and major historic, cultural and economic center of the republic. (Казань является столицей и главным историческим, культурным и экономическим центром республики.)</vt:lpstr>
      <vt:lpstr>3)…Kazan is located on the left bank of … Volga river. (Казань находится на левом берегу реки Волга.)</vt:lpstr>
      <vt:lpstr>3)…Kazan is located on the left bank of … Volga river. (Казань находится на левом берегу реки Волга.) </vt:lpstr>
      <vt:lpstr>3)-Kazan is located on the left bank of the Volga river. (Казань находится на левом берегу реки Волга.)</vt:lpstr>
      <vt:lpstr>4) …city has a beautiful Kremlin (Город имеет прекрасный Кремль.)</vt:lpstr>
      <vt:lpstr>4) …city has a beautiful Kremlin (Город имеет прекрасный Кремль.)</vt:lpstr>
      <vt:lpstr>4) The city has a beautiful Kremlin (Город имеет прекрасный Кремль.)</vt:lpstr>
      <vt:lpstr>5) Major monuments in …Kremlin are Annunciation Cathedral and Soyembika Tower. (Главными памятниками Кремля являются Благовещенский собор и башня Сююмбике)</vt:lpstr>
      <vt:lpstr>5) Major monuments in …Kremlin are Annunciation Cathedral and Soyembika Tower. (Главными памятниками Кремля являются Благовещенский собор и башня Сююмбике)</vt:lpstr>
      <vt:lpstr>5) Major monuments in the Kremlin are Annunciation Cathedral and Soyembika Tower. (Главными памятниками Кремля являются Благовещенский собор и башня Сююмбике)</vt:lpstr>
      <vt:lpstr>6)…Central Kazan is divided into two districts by …Bolag canal. (Центральная Казань разделяется на два района каналом Булак.)</vt:lpstr>
      <vt:lpstr>6)…Central Kazan is divided into two districts by …Bolag canal. (Центральная Казань разделяется на два района каналом Булак.)</vt:lpstr>
      <vt:lpstr>6) -Central Kazan is divided into two districts by  the Bolag canal. (Центральная Казань разделяется на два района каналом Булак.)</vt:lpstr>
      <vt:lpstr>Home assignment of the lesson 41 (15/12) </vt:lpstr>
      <vt:lpstr>Optional (дополнительно)  </vt:lpstr>
      <vt:lpstr>(29)It is time to finish our lesson.</vt:lpstr>
      <vt:lpstr>The lesson is over.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(Учитель): Кашкарова Людмила Валерьевна </dc:title>
  <dc:creator>Пользователь Windows</dc:creator>
  <cp:lastModifiedBy>Пользователь Windows</cp:lastModifiedBy>
  <cp:revision>21</cp:revision>
  <dcterms:created xsi:type="dcterms:W3CDTF">2020-12-13T09:13:23Z</dcterms:created>
  <dcterms:modified xsi:type="dcterms:W3CDTF">2020-12-13T17:39:51Z</dcterms:modified>
</cp:coreProperties>
</file>