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9" r:id="rId13"/>
    <p:sldId id="270" r:id="rId14"/>
    <p:sldId id="271" r:id="rId15"/>
    <p:sldId id="272" r:id="rId16"/>
    <p:sldId id="273" r:id="rId17"/>
    <p:sldId id="268" r:id="rId18"/>
    <p:sldId id="274" r:id="rId19"/>
    <p:sldId id="280" r:id="rId20"/>
    <p:sldId id="291" r:id="rId21"/>
    <p:sldId id="277" r:id="rId22"/>
    <p:sldId id="279" r:id="rId23"/>
    <p:sldId id="292" r:id="rId24"/>
    <p:sldId id="275" r:id="rId25"/>
    <p:sldId id="283" r:id="rId26"/>
    <p:sldId id="293" r:id="rId27"/>
    <p:sldId id="278" r:id="rId28"/>
    <p:sldId id="282" r:id="rId29"/>
    <p:sldId id="295" r:id="rId30"/>
    <p:sldId id="294" r:id="rId31"/>
    <p:sldId id="284" r:id="rId32"/>
    <p:sldId id="285" r:id="rId33"/>
    <p:sldId id="286" r:id="rId34"/>
    <p:sldId id="287" r:id="rId35"/>
    <p:sldId id="288" r:id="rId36"/>
    <p:sldId id="289" r:id="rId37"/>
    <p:sldId id="290" r:id="rId38"/>
    <p:sldId id="296" r:id="rId39"/>
    <p:sldId id="297" r:id="rId40"/>
    <p:sldId id="298" r:id="rId41"/>
    <p:sldId id="299" r:id="rId42"/>
    <p:sldId id="300" r:id="rId43"/>
    <p:sldId id="301" r:id="rId44"/>
    <p:sldId id="302" r:id="rId45"/>
    <p:sldId id="304" r:id="rId46"/>
    <p:sldId id="305" r:id="rId47"/>
    <p:sldId id="265" r:id="rId4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D19F500-CC74-40BA-BA1C-4821C2660045}" type="datetimeFigureOut">
              <a:rPr lang="ru-RU" smtClean="0"/>
              <a:pPr/>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ADC12A-393F-44A9-965E-AC7603870EB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19F500-CC74-40BA-BA1C-4821C2660045}" type="datetimeFigureOut">
              <a:rPr lang="ru-RU" smtClean="0"/>
              <a:pPr/>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ADC12A-393F-44A9-965E-AC7603870EB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19F500-CC74-40BA-BA1C-4821C2660045}" type="datetimeFigureOut">
              <a:rPr lang="ru-RU" smtClean="0"/>
              <a:pPr/>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ADC12A-393F-44A9-965E-AC7603870EB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19F500-CC74-40BA-BA1C-4821C2660045}" type="datetimeFigureOut">
              <a:rPr lang="ru-RU" smtClean="0"/>
              <a:pPr/>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ADC12A-393F-44A9-965E-AC7603870EB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D19F500-CC74-40BA-BA1C-4821C2660045}" type="datetimeFigureOut">
              <a:rPr lang="ru-RU" smtClean="0"/>
              <a:pPr/>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ADC12A-393F-44A9-965E-AC7603870EB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D19F500-CC74-40BA-BA1C-4821C2660045}" type="datetimeFigureOut">
              <a:rPr lang="ru-RU" smtClean="0"/>
              <a:pPr/>
              <a:t>22.12.2020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ADC12A-393F-44A9-965E-AC7603870EB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D19F500-CC74-40BA-BA1C-4821C2660045}" type="datetimeFigureOut">
              <a:rPr lang="ru-RU" smtClean="0"/>
              <a:pPr/>
              <a:t>22.12.2020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5ADC12A-393F-44A9-965E-AC7603870EB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D19F500-CC74-40BA-BA1C-4821C2660045}" type="datetimeFigureOut">
              <a:rPr lang="ru-RU" smtClean="0"/>
              <a:pPr/>
              <a:t>22.12.2020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5ADC12A-393F-44A9-965E-AC7603870EB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D19F500-CC74-40BA-BA1C-4821C2660045}" type="datetimeFigureOut">
              <a:rPr lang="ru-RU" smtClean="0"/>
              <a:pPr/>
              <a:t>22.12.2020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5ADC12A-393F-44A9-965E-AC7603870EB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D19F500-CC74-40BA-BA1C-4821C2660045}" type="datetimeFigureOut">
              <a:rPr lang="ru-RU" smtClean="0"/>
              <a:pPr/>
              <a:t>22.12.2020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ADC12A-393F-44A9-965E-AC7603870EB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D19F500-CC74-40BA-BA1C-4821C2660045}" type="datetimeFigureOut">
              <a:rPr lang="ru-RU" smtClean="0"/>
              <a:pPr/>
              <a:t>22.12.2020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ADC12A-393F-44A9-965E-AC7603870EB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19F500-CC74-40BA-BA1C-4821C2660045}" type="datetimeFigureOut">
              <a:rPr lang="ru-RU" smtClean="0"/>
              <a:pPr/>
              <a:t>22.12.2020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ADC12A-393F-44A9-965E-AC7603870EB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5"/>
            <a:ext cx="7772400" cy="1512167"/>
          </a:xfrm>
        </p:spPr>
        <p:txBody>
          <a:bodyPr>
            <a:normAutofit/>
          </a:bodyPr>
          <a:lstStyle/>
          <a:p>
            <a:r>
              <a:rPr lang="ru-RU" sz="3200" b="1" dirty="0" smtClean="0">
                <a:solidFill>
                  <a:srgbClr val="FFC000"/>
                </a:solidFill>
              </a:rPr>
              <a:t>(1)</a:t>
            </a:r>
            <a:r>
              <a:rPr lang="en-US" sz="3200" b="1" dirty="0" smtClean="0"/>
              <a:t> Teacher </a:t>
            </a:r>
            <a:r>
              <a:rPr lang="en-US" sz="3200" b="1" dirty="0" smtClean="0">
                <a:solidFill>
                  <a:srgbClr val="7030A0"/>
                </a:solidFill>
              </a:rPr>
              <a:t>(</a:t>
            </a:r>
            <a:r>
              <a:rPr lang="ru-RU" sz="3200" b="1" dirty="0" smtClean="0">
                <a:solidFill>
                  <a:srgbClr val="7030A0"/>
                </a:solidFill>
              </a:rPr>
              <a:t>Учитель</a:t>
            </a:r>
            <a:r>
              <a:rPr lang="en-US" sz="3200" b="1" dirty="0" smtClean="0">
                <a:solidFill>
                  <a:srgbClr val="7030A0"/>
                </a:solidFill>
              </a:rPr>
              <a:t>)</a:t>
            </a:r>
            <a:r>
              <a:rPr lang="ru-RU" sz="3200" b="1" dirty="0" smtClean="0"/>
              <a:t>: </a:t>
            </a:r>
            <a:r>
              <a:rPr lang="ru-RU" sz="3200" b="1" dirty="0" err="1" smtClean="0"/>
              <a:t>Кашкарова</a:t>
            </a:r>
            <a:r>
              <a:rPr lang="ru-RU" sz="3200" b="1" dirty="0" smtClean="0"/>
              <a:t> Людмила</a:t>
            </a:r>
            <a:endParaRPr lang="ru-RU" sz="3200" dirty="0"/>
          </a:p>
        </p:txBody>
      </p:sp>
      <p:sp>
        <p:nvSpPr>
          <p:cNvPr id="3" name="Подзаголовок 2"/>
          <p:cNvSpPr>
            <a:spLocks noGrp="1"/>
          </p:cNvSpPr>
          <p:nvPr>
            <p:ph type="subTitle" idx="1"/>
          </p:nvPr>
        </p:nvSpPr>
        <p:spPr>
          <a:xfrm>
            <a:off x="1371600" y="1988840"/>
            <a:ext cx="6400800" cy="4176464"/>
          </a:xfrm>
        </p:spPr>
        <p:txBody>
          <a:bodyPr/>
          <a:lstStyle/>
          <a:p>
            <a:r>
              <a:rPr lang="en-US" b="1" dirty="0" smtClean="0">
                <a:solidFill>
                  <a:schemeClr val="tx1"/>
                </a:solidFill>
              </a:rPr>
              <a:t>The English language</a:t>
            </a:r>
          </a:p>
          <a:p>
            <a:r>
              <a:rPr lang="en-US" b="1" dirty="0" smtClean="0"/>
              <a:t> </a:t>
            </a:r>
            <a:r>
              <a:rPr lang="en-US" b="1" dirty="0" smtClean="0">
                <a:solidFill>
                  <a:srgbClr val="7030A0"/>
                </a:solidFill>
              </a:rPr>
              <a:t>(</a:t>
            </a:r>
            <a:r>
              <a:rPr lang="ru-RU" b="1" dirty="0" smtClean="0">
                <a:solidFill>
                  <a:srgbClr val="7030A0"/>
                </a:solidFill>
              </a:rPr>
              <a:t>Английский язык</a:t>
            </a:r>
            <a:r>
              <a:rPr lang="en-US" b="1" dirty="0" smtClean="0">
                <a:solidFill>
                  <a:srgbClr val="7030A0"/>
                </a:solidFill>
              </a:rPr>
              <a:t>)</a:t>
            </a:r>
          </a:p>
          <a:p>
            <a:r>
              <a:rPr lang="ru-RU" b="1" dirty="0" smtClean="0">
                <a:solidFill>
                  <a:schemeClr val="tx1"/>
                </a:solidFill>
              </a:rPr>
              <a:t> 10 </a:t>
            </a:r>
            <a:r>
              <a:rPr lang="en-US" b="1" dirty="0" smtClean="0">
                <a:solidFill>
                  <a:schemeClr val="tx1"/>
                </a:solidFill>
              </a:rPr>
              <a:t>form </a:t>
            </a:r>
            <a:r>
              <a:rPr lang="en-US" b="1" dirty="0" smtClean="0">
                <a:solidFill>
                  <a:srgbClr val="7030A0"/>
                </a:solidFill>
              </a:rPr>
              <a:t>(</a:t>
            </a:r>
            <a:r>
              <a:rPr lang="ru-RU" b="1" dirty="0" smtClean="0">
                <a:solidFill>
                  <a:srgbClr val="7030A0"/>
                </a:solidFill>
              </a:rPr>
              <a:t>класс</a:t>
            </a:r>
            <a:r>
              <a:rPr lang="en-US" b="1" dirty="0" smtClean="0">
                <a:solidFill>
                  <a:srgbClr val="7030A0"/>
                </a:solidFill>
              </a:rPr>
              <a:t>)</a:t>
            </a:r>
            <a:endParaRPr lang="ru-RU" b="1" dirty="0" smtClean="0">
              <a:solidFill>
                <a:srgbClr val="7030A0"/>
              </a:solidFill>
            </a:endParaRPr>
          </a:p>
          <a:p>
            <a:endParaRPr lang="ru-RU" b="1" dirty="0" smtClean="0">
              <a:solidFill>
                <a:srgbClr val="7030A0"/>
              </a:solidFill>
            </a:endParaRPr>
          </a:p>
          <a:p>
            <a:r>
              <a:rPr lang="en-US" b="1" dirty="0" smtClean="0">
                <a:solidFill>
                  <a:schemeClr val="tx1"/>
                </a:solidFill>
              </a:rPr>
              <a:t>Prepare a student’s book, a copybook and a pen.</a:t>
            </a:r>
            <a:r>
              <a:rPr lang="ru-RU" b="1" dirty="0" smtClean="0">
                <a:solidFill>
                  <a:srgbClr val="7030A0"/>
                </a:solidFill>
              </a:rPr>
              <a:t>(Подготовьте учебник, тетрадь, ручку)</a:t>
            </a:r>
            <a:endParaRPr lang="ru-RU" dirty="0" smtClean="0"/>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FFC000"/>
                </a:solidFill>
              </a:rPr>
              <a:t>(</a:t>
            </a:r>
            <a:r>
              <a:rPr lang="en-US" b="1" dirty="0" smtClean="0">
                <a:solidFill>
                  <a:srgbClr val="FFC000"/>
                </a:solidFill>
              </a:rPr>
              <a:t>11</a:t>
            </a:r>
            <a:r>
              <a:rPr lang="ru-RU" b="1" dirty="0" smtClean="0">
                <a:solidFill>
                  <a:srgbClr val="FFC000"/>
                </a:solidFill>
              </a:rPr>
              <a:t>) </a:t>
            </a:r>
            <a:r>
              <a:rPr lang="ru-RU" b="1" dirty="0" smtClean="0"/>
              <a:t>Произношение буквосочетания </a:t>
            </a:r>
            <a:r>
              <a:rPr lang="en-US" b="1" dirty="0" smtClean="0">
                <a:solidFill>
                  <a:srgbClr val="C00000"/>
                </a:solidFill>
              </a:rPr>
              <a:t>CH</a:t>
            </a:r>
            <a:endParaRPr lang="ru-RU" dirty="0"/>
          </a:p>
        </p:txBody>
      </p:sp>
      <p:sp>
        <p:nvSpPr>
          <p:cNvPr id="3" name="Содержимое 2"/>
          <p:cNvSpPr>
            <a:spLocks noGrp="1"/>
          </p:cNvSpPr>
          <p:nvPr>
            <p:ph idx="1"/>
          </p:nvPr>
        </p:nvSpPr>
        <p:spPr/>
        <p:txBody>
          <a:bodyPr/>
          <a:lstStyle/>
          <a:p>
            <a:r>
              <a:rPr lang="ru-RU" b="1" u="sng" dirty="0" err="1" smtClean="0"/>
              <a:t>[</a:t>
            </a:r>
            <a:r>
              <a:rPr lang="ru-RU" b="1" u="sng" dirty="0" err="1" smtClean="0">
                <a:solidFill>
                  <a:srgbClr val="C00000"/>
                </a:solidFill>
              </a:rPr>
              <a:t>tʃ</a:t>
            </a:r>
            <a:r>
              <a:rPr lang="ru-RU" b="1" u="sng" dirty="0" smtClean="0"/>
              <a:t>] Нет, это не русский «ч», это  «</a:t>
            </a:r>
            <a:r>
              <a:rPr lang="ru-RU" b="1" u="sng" dirty="0" err="1" smtClean="0">
                <a:solidFill>
                  <a:srgbClr val="C00000"/>
                </a:solidFill>
              </a:rPr>
              <a:t>тш</a:t>
            </a:r>
            <a:r>
              <a:rPr lang="ru-RU" b="1" u="sng" dirty="0" smtClean="0"/>
              <a:t>». </a:t>
            </a:r>
            <a:endParaRPr lang="en-US" b="1" dirty="0" smtClean="0"/>
          </a:p>
          <a:p>
            <a:pPr>
              <a:buNone/>
            </a:pPr>
            <a:r>
              <a:rPr lang="ru-RU" b="1" u="sng" dirty="0" err="1" smtClean="0">
                <a:solidFill>
                  <a:srgbClr val="C00000"/>
                </a:solidFill>
              </a:rPr>
              <a:t>ch</a:t>
            </a:r>
            <a:r>
              <a:rPr lang="ru-RU" b="1" u="sng" dirty="0" smtClean="0">
                <a:solidFill>
                  <a:srgbClr val="C00000"/>
                </a:solidFill>
              </a:rPr>
              <a:t> </a:t>
            </a:r>
            <a:r>
              <a:rPr lang="ru-RU" b="1" u="sng" dirty="0" smtClean="0"/>
              <a:t>— </a:t>
            </a:r>
            <a:r>
              <a:rPr lang="ru-RU" b="1" u="sng" dirty="0" err="1" smtClean="0"/>
              <a:t>chop</a:t>
            </a:r>
            <a:r>
              <a:rPr lang="ru-RU" b="1" u="sng" dirty="0" smtClean="0"/>
              <a:t> </a:t>
            </a:r>
          </a:p>
          <a:p>
            <a:pPr>
              <a:buNone/>
            </a:pPr>
            <a:endParaRPr lang="ru-RU" b="1" u="sng" dirty="0" smtClean="0"/>
          </a:p>
          <a:p>
            <a:pPr>
              <a:buNone/>
            </a:pPr>
            <a:r>
              <a:rPr lang="ru-RU" b="1" dirty="0" smtClean="0"/>
              <a:t>Также звук </a:t>
            </a:r>
            <a:r>
              <a:rPr lang="ru-RU" b="1" u="sng" dirty="0" smtClean="0"/>
              <a:t>[</a:t>
            </a:r>
            <a:r>
              <a:rPr lang="ru-RU" b="1" u="sng" dirty="0" err="1" smtClean="0">
                <a:solidFill>
                  <a:srgbClr val="C00000"/>
                </a:solidFill>
              </a:rPr>
              <a:t>tʃ</a:t>
            </a:r>
            <a:r>
              <a:rPr lang="ru-RU" b="1" u="sng" dirty="0" smtClean="0"/>
              <a:t>] </a:t>
            </a:r>
            <a:r>
              <a:rPr lang="ru-RU" b="1" dirty="0" smtClean="0"/>
              <a:t> дают буквосочетания</a:t>
            </a:r>
            <a:endParaRPr lang="en-US" b="1" dirty="0" smtClean="0"/>
          </a:p>
          <a:p>
            <a:pPr>
              <a:buNone/>
            </a:pPr>
            <a:r>
              <a:rPr lang="ru-RU" b="1" u="sng" dirty="0" err="1" smtClean="0">
                <a:solidFill>
                  <a:srgbClr val="C00000"/>
                </a:solidFill>
              </a:rPr>
              <a:t>tion</a:t>
            </a:r>
            <a:r>
              <a:rPr lang="ru-RU" b="1" u="sng" dirty="0" smtClean="0"/>
              <a:t> — </a:t>
            </a:r>
            <a:r>
              <a:rPr lang="ru-RU" b="1" u="sng" dirty="0" err="1" smtClean="0"/>
              <a:t>question</a:t>
            </a:r>
            <a:r>
              <a:rPr lang="ru-RU" b="1" u="sng" dirty="0" smtClean="0"/>
              <a:t> </a:t>
            </a:r>
            <a:endParaRPr lang="en-US" b="1" u="sng" dirty="0" smtClean="0"/>
          </a:p>
          <a:p>
            <a:pPr>
              <a:buNone/>
            </a:pPr>
            <a:r>
              <a:rPr lang="ru-RU" b="1" u="sng" dirty="0" err="1" smtClean="0">
                <a:solidFill>
                  <a:srgbClr val="C00000"/>
                </a:solidFill>
              </a:rPr>
              <a:t>tur</a:t>
            </a:r>
            <a:r>
              <a:rPr lang="ru-RU" b="1" u="sng" dirty="0" smtClean="0"/>
              <a:t> — </a:t>
            </a:r>
            <a:r>
              <a:rPr lang="ru-RU" b="1" u="sng" dirty="0" err="1" smtClean="0"/>
              <a:t>culture</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FFC000"/>
                </a:solidFill>
              </a:rPr>
              <a:t>(</a:t>
            </a:r>
            <a:r>
              <a:rPr lang="en-US" b="1" dirty="0" smtClean="0">
                <a:solidFill>
                  <a:srgbClr val="FFC000"/>
                </a:solidFill>
              </a:rPr>
              <a:t>12</a:t>
            </a:r>
            <a:r>
              <a:rPr lang="ru-RU" b="1" dirty="0" smtClean="0">
                <a:solidFill>
                  <a:srgbClr val="FFC000"/>
                </a:solidFill>
              </a:rPr>
              <a:t>)</a:t>
            </a:r>
            <a:r>
              <a:rPr lang="ru-RU" b="1" dirty="0" err="1" smtClean="0"/>
              <a:t>[</a:t>
            </a:r>
            <a:r>
              <a:rPr lang="ru-RU" b="1" dirty="0" err="1" smtClean="0">
                <a:solidFill>
                  <a:srgbClr val="C00000"/>
                </a:solidFill>
              </a:rPr>
              <a:t>tʃ</a:t>
            </a:r>
            <a:r>
              <a:rPr lang="ru-RU" b="1" dirty="0" smtClean="0"/>
              <a:t>] Нет, это не русский «ч», это  «</a:t>
            </a:r>
            <a:r>
              <a:rPr lang="ru-RU" b="1" dirty="0" err="1" smtClean="0">
                <a:solidFill>
                  <a:srgbClr val="C00000"/>
                </a:solidFill>
              </a:rPr>
              <a:t>тш</a:t>
            </a:r>
            <a:r>
              <a:rPr lang="ru-RU" b="1" dirty="0" smtClean="0"/>
              <a:t>»</a:t>
            </a:r>
            <a:endParaRPr lang="ru-RU" dirty="0"/>
          </a:p>
        </p:txBody>
      </p:sp>
      <p:sp>
        <p:nvSpPr>
          <p:cNvPr id="3" name="Содержимое 2"/>
          <p:cNvSpPr>
            <a:spLocks noGrp="1"/>
          </p:cNvSpPr>
          <p:nvPr>
            <p:ph idx="1"/>
          </p:nvPr>
        </p:nvSpPr>
        <p:spPr/>
        <p:txBody>
          <a:bodyPr/>
          <a:lstStyle/>
          <a:p>
            <a:pPr>
              <a:buNone/>
            </a:pPr>
            <a:r>
              <a:rPr lang="ru-RU" b="1" dirty="0" smtClean="0"/>
              <a:t> </a:t>
            </a:r>
            <a:r>
              <a:rPr lang="en-US" b="1" dirty="0" smtClean="0"/>
              <a:t>Speak with an English accent, changing the letter </a:t>
            </a:r>
            <a:r>
              <a:rPr lang="ru-RU" b="1" dirty="0" smtClean="0"/>
              <a:t>«ч»</a:t>
            </a:r>
            <a:r>
              <a:rPr lang="en-US" b="1" dirty="0" smtClean="0"/>
              <a:t> into the letters</a:t>
            </a:r>
            <a:r>
              <a:rPr lang="ru-RU" b="1" dirty="0" smtClean="0"/>
              <a:t> «</a:t>
            </a:r>
            <a:r>
              <a:rPr lang="ru-RU" b="1" dirty="0" err="1" smtClean="0"/>
              <a:t>тш</a:t>
            </a:r>
            <a:r>
              <a:rPr lang="ru-RU" b="1" dirty="0" smtClean="0"/>
              <a:t>» </a:t>
            </a:r>
            <a:r>
              <a:rPr lang="ru-RU" b="1" dirty="0" smtClean="0">
                <a:solidFill>
                  <a:srgbClr val="7030A0"/>
                </a:solidFill>
              </a:rPr>
              <a:t>(скажите с английским акцентом заменяя букву «ч» на буквы «</a:t>
            </a:r>
            <a:r>
              <a:rPr lang="ru-RU" b="1" dirty="0" err="1" smtClean="0">
                <a:solidFill>
                  <a:srgbClr val="7030A0"/>
                </a:solidFill>
              </a:rPr>
              <a:t>тш</a:t>
            </a:r>
            <a:r>
              <a:rPr lang="ru-RU" b="1" dirty="0" smtClean="0">
                <a:solidFill>
                  <a:srgbClr val="7030A0"/>
                </a:solidFill>
              </a:rPr>
              <a:t>»)</a:t>
            </a:r>
          </a:p>
          <a:p>
            <a:pPr>
              <a:buNone/>
            </a:pPr>
            <a:endParaRPr lang="ru-RU" b="1" dirty="0" smtClean="0">
              <a:solidFill>
                <a:srgbClr val="7030A0"/>
              </a:solidFill>
            </a:endParaRPr>
          </a:p>
          <a:p>
            <a:pPr>
              <a:buNone/>
            </a:pPr>
            <a:r>
              <a:rPr lang="ru-RU" b="1" dirty="0" smtClean="0">
                <a:solidFill>
                  <a:srgbClr val="C00000"/>
                </a:solidFill>
              </a:rPr>
              <a:t>Ч</a:t>
            </a:r>
            <a:r>
              <a:rPr lang="ru-RU" b="1" dirty="0" smtClean="0"/>
              <a:t>ерный </a:t>
            </a:r>
            <a:r>
              <a:rPr lang="ru-RU" b="1" dirty="0" smtClean="0">
                <a:solidFill>
                  <a:srgbClr val="C00000"/>
                </a:solidFill>
              </a:rPr>
              <a:t>ч</a:t>
            </a:r>
            <a:r>
              <a:rPr lang="ru-RU" b="1" dirty="0" smtClean="0"/>
              <a:t>емодан </a:t>
            </a:r>
          </a:p>
          <a:p>
            <a:pPr>
              <a:buNone/>
            </a:pPr>
            <a:r>
              <a:rPr lang="ru-RU" b="1" dirty="0" smtClean="0">
                <a:solidFill>
                  <a:srgbClr val="C00000"/>
                </a:solidFill>
              </a:rPr>
              <a:t>Ч</a:t>
            </a:r>
            <a:r>
              <a:rPr lang="ru-RU" b="1" dirty="0" smtClean="0"/>
              <a:t>етыре </a:t>
            </a:r>
            <a:r>
              <a:rPr lang="ru-RU" b="1" dirty="0" smtClean="0">
                <a:solidFill>
                  <a:srgbClr val="C00000"/>
                </a:solidFill>
              </a:rPr>
              <a:t>ч</a:t>
            </a:r>
            <a:r>
              <a:rPr lang="ru-RU" b="1" dirty="0" smtClean="0"/>
              <a:t>еловека</a:t>
            </a:r>
          </a:p>
          <a:p>
            <a:pPr>
              <a:buNone/>
            </a:pPr>
            <a:r>
              <a:rPr lang="ru-RU" b="1" dirty="0" smtClean="0"/>
              <a:t>О</a:t>
            </a:r>
            <a:r>
              <a:rPr lang="ru-RU" b="1" dirty="0" smtClean="0">
                <a:solidFill>
                  <a:srgbClr val="C00000"/>
                </a:solidFill>
              </a:rPr>
              <a:t>ч</a:t>
            </a:r>
            <a:r>
              <a:rPr lang="ru-RU" b="1" dirty="0" smtClean="0"/>
              <a:t>ень </a:t>
            </a:r>
            <a:r>
              <a:rPr lang="ru-RU" b="1" dirty="0" smtClean="0">
                <a:solidFill>
                  <a:srgbClr val="C00000"/>
                </a:solidFill>
              </a:rPr>
              <a:t>ч</a:t>
            </a:r>
            <a:r>
              <a:rPr lang="ru-RU" b="1" dirty="0" smtClean="0"/>
              <a:t>истый</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Произношение буквосочетания </a:t>
            </a:r>
            <a:r>
              <a:rPr lang="en-US" b="1" dirty="0" smtClean="0">
                <a:solidFill>
                  <a:srgbClr val="C00000"/>
                </a:solidFill>
              </a:rPr>
              <a:t>CH</a:t>
            </a:r>
            <a:endParaRPr lang="ru-RU" dirty="0">
              <a:solidFill>
                <a:srgbClr val="C00000"/>
              </a:solidFill>
            </a:endParaRPr>
          </a:p>
        </p:txBody>
      </p:sp>
      <p:sp>
        <p:nvSpPr>
          <p:cNvPr id="3" name="Содержимое 2"/>
          <p:cNvSpPr>
            <a:spLocks noGrp="1"/>
          </p:cNvSpPr>
          <p:nvPr>
            <p:ph idx="1"/>
          </p:nvPr>
        </p:nvSpPr>
        <p:spPr/>
        <p:txBody>
          <a:bodyPr>
            <a:normAutofit fontScale="85000" lnSpcReduction="10000"/>
          </a:bodyPr>
          <a:lstStyle/>
          <a:p>
            <a:pPr fontAlgn="base">
              <a:buNone/>
            </a:pPr>
            <a:r>
              <a:rPr lang="ru-RU" b="1" dirty="0" smtClean="0"/>
              <a:t>Обычно эти две буквы передают один звук, который многими читается, как русский звук Ч. </a:t>
            </a:r>
          </a:p>
          <a:p>
            <a:pPr fontAlgn="base">
              <a:buNone/>
            </a:pPr>
            <a:r>
              <a:rPr lang="ru-RU" b="1" dirty="0" smtClean="0"/>
              <a:t> Но правильнее произносить «</a:t>
            </a:r>
            <a:r>
              <a:rPr lang="ru-RU" b="1" dirty="0" err="1" smtClean="0">
                <a:solidFill>
                  <a:srgbClr val="C00000"/>
                </a:solidFill>
              </a:rPr>
              <a:t>тш</a:t>
            </a:r>
            <a:r>
              <a:rPr lang="ru-RU" b="1" dirty="0" smtClean="0"/>
              <a:t>». В английской транскрипции этот звук выглядит как [</a:t>
            </a:r>
            <a:r>
              <a:rPr lang="ru-RU" b="1" dirty="0" err="1" smtClean="0">
                <a:solidFill>
                  <a:srgbClr val="C00000"/>
                </a:solidFill>
              </a:rPr>
              <a:t>ʧ</a:t>
            </a:r>
            <a:r>
              <a:rPr lang="ru-RU" b="1" dirty="0" smtClean="0"/>
              <a:t>]. Он может стоять в начале, в середине, в конце слова.</a:t>
            </a:r>
          </a:p>
          <a:p>
            <a:pPr fontAlgn="base">
              <a:buNone/>
            </a:pPr>
            <a:r>
              <a:rPr lang="ru-RU" b="1" dirty="0" err="1" smtClean="0"/>
              <a:t>chest</a:t>
            </a:r>
            <a:r>
              <a:rPr lang="ru-RU" b="1" dirty="0" smtClean="0"/>
              <a:t> </a:t>
            </a:r>
            <a:r>
              <a:rPr lang="ru-RU" b="1" dirty="0" err="1" smtClean="0"/>
              <a:t>[ʧest</a:t>
            </a:r>
            <a:r>
              <a:rPr lang="ru-RU" b="1" dirty="0" smtClean="0"/>
              <a:t>] – сундук</a:t>
            </a:r>
          </a:p>
          <a:p>
            <a:pPr fontAlgn="base">
              <a:buNone/>
            </a:pPr>
            <a:r>
              <a:rPr lang="ru-RU" b="1" dirty="0" err="1" smtClean="0"/>
              <a:t>chess</a:t>
            </a:r>
            <a:r>
              <a:rPr lang="ru-RU" b="1" dirty="0" smtClean="0"/>
              <a:t> </a:t>
            </a:r>
            <a:r>
              <a:rPr lang="ru-RU" b="1" dirty="0" err="1" smtClean="0"/>
              <a:t>[ʧes</a:t>
            </a:r>
            <a:r>
              <a:rPr lang="ru-RU" b="1" dirty="0" smtClean="0"/>
              <a:t>] – шахматы</a:t>
            </a:r>
          </a:p>
          <a:p>
            <a:pPr fontAlgn="base">
              <a:buNone/>
            </a:pPr>
            <a:r>
              <a:rPr lang="ru-RU" b="1" dirty="0" err="1" smtClean="0"/>
              <a:t>chin</a:t>
            </a:r>
            <a:r>
              <a:rPr lang="ru-RU" b="1" dirty="0" smtClean="0"/>
              <a:t> </a:t>
            </a:r>
            <a:r>
              <a:rPr lang="ru-RU" b="1" dirty="0" err="1" smtClean="0"/>
              <a:t>[ʧɪn</a:t>
            </a:r>
            <a:r>
              <a:rPr lang="ru-RU" b="1" dirty="0" smtClean="0"/>
              <a:t>] – подбородок</a:t>
            </a:r>
          </a:p>
          <a:p>
            <a:pPr fontAlgn="base">
              <a:buNone/>
            </a:pPr>
            <a:r>
              <a:rPr lang="ru-RU" b="1" dirty="0" err="1" smtClean="0"/>
              <a:t>watch</a:t>
            </a:r>
            <a:r>
              <a:rPr lang="ru-RU" b="1" dirty="0" smtClean="0"/>
              <a:t> </a:t>
            </a:r>
            <a:r>
              <a:rPr lang="ru-RU" b="1" dirty="0" err="1" smtClean="0"/>
              <a:t>[wɔʧ</a:t>
            </a:r>
            <a:r>
              <a:rPr lang="ru-RU" b="1" dirty="0" smtClean="0"/>
              <a:t>] – смотреть</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360040"/>
          </a:xfrm>
        </p:spPr>
        <p:txBody>
          <a:bodyPr>
            <a:noAutofit/>
          </a:bodyPr>
          <a:lstStyle/>
          <a:p>
            <a:r>
              <a:rPr lang="ru-RU" sz="3200" b="1" dirty="0" smtClean="0"/>
              <a:t>Произношение буквосочетания </a:t>
            </a:r>
            <a:r>
              <a:rPr lang="en-US" sz="3200" b="1" dirty="0" smtClean="0">
                <a:solidFill>
                  <a:srgbClr val="C00000"/>
                </a:solidFill>
              </a:rPr>
              <a:t>CH</a:t>
            </a:r>
            <a:endParaRPr lang="ru-RU" sz="3200" dirty="0">
              <a:solidFill>
                <a:srgbClr val="C00000"/>
              </a:solidFill>
            </a:endParaRPr>
          </a:p>
        </p:txBody>
      </p:sp>
      <p:sp>
        <p:nvSpPr>
          <p:cNvPr id="3" name="Содержимое 2"/>
          <p:cNvSpPr>
            <a:spLocks noGrp="1"/>
          </p:cNvSpPr>
          <p:nvPr>
            <p:ph idx="1"/>
          </p:nvPr>
        </p:nvSpPr>
        <p:spPr>
          <a:xfrm>
            <a:off x="457200" y="908720"/>
            <a:ext cx="8229600" cy="5832648"/>
          </a:xfrm>
        </p:spPr>
        <p:txBody>
          <a:bodyPr>
            <a:noAutofit/>
          </a:bodyPr>
          <a:lstStyle/>
          <a:p>
            <a:pPr fontAlgn="base">
              <a:buNone/>
            </a:pPr>
            <a:r>
              <a:rPr lang="ru-RU" sz="2400" b="1" dirty="0" smtClean="0">
                <a:latin typeface="Times New Roman" pitchFamily="18" charset="0"/>
                <a:cs typeface="Times New Roman" pitchFamily="18" charset="0"/>
              </a:rPr>
              <a:t>Есть слова, в которых комбинация</a:t>
            </a:r>
            <a:r>
              <a:rPr lang="ru-RU" sz="2400" b="1" dirty="0" smtClean="0">
                <a:solidFill>
                  <a:srgbClr val="C00000"/>
                </a:solidFill>
                <a:latin typeface="Times New Roman" pitchFamily="18" charset="0"/>
                <a:cs typeface="Times New Roman" pitchFamily="18" charset="0"/>
              </a:rPr>
              <a:t> </a:t>
            </a:r>
            <a:r>
              <a:rPr lang="ru-RU" sz="2400" b="1" dirty="0" err="1" smtClean="0">
                <a:solidFill>
                  <a:srgbClr val="C00000"/>
                </a:solidFill>
                <a:latin typeface="Times New Roman" pitchFamily="18" charset="0"/>
                <a:cs typeface="Times New Roman" pitchFamily="18" charset="0"/>
              </a:rPr>
              <a:t>ch</a:t>
            </a:r>
            <a:r>
              <a:rPr lang="ru-RU" sz="2400" b="1" dirty="0" smtClean="0">
                <a:latin typeface="Times New Roman" pitchFamily="18" charset="0"/>
                <a:cs typeface="Times New Roman" pitchFamily="18" charset="0"/>
              </a:rPr>
              <a:t> читается, как звук К [</a:t>
            </a:r>
            <a:r>
              <a:rPr lang="ru-RU" sz="2400" b="1" dirty="0" err="1" smtClean="0">
                <a:solidFill>
                  <a:srgbClr val="C00000"/>
                </a:solidFill>
                <a:latin typeface="Times New Roman" pitchFamily="18" charset="0"/>
                <a:cs typeface="Times New Roman" pitchFamily="18" charset="0"/>
              </a:rPr>
              <a:t>k</a:t>
            </a:r>
            <a:r>
              <a:rPr lang="ru-RU" sz="2400" b="1" dirty="0" smtClean="0">
                <a:latin typeface="Times New Roman" pitchFamily="18" charset="0"/>
                <a:cs typeface="Times New Roman" pitchFamily="18" charset="0"/>
              </a:rPr>
              <a:t>]. Это явление</a:t>
            </a:r>
          </a:p>
          <a:p>
            <a:pPr fontAlgn="base">
              <a:buNone/>
            </a:pPr>
            <a:r>
              <a:rPr lang="ru-RU" sz="2400" b="1" dirty="0" smtClean="0">
                <a:latin typeface="Times New Roman" pitchFamily="18" charset="0"/>
                <a:cs typeface="Times New Roman" pitchFamily="18" charset="0"/>
              </a:rPr>
              <a:t> встречается в терминах, которые имеют происхождение из греческого языка. </a:t>
            </a:r>
          </a:p>
          <a:p>
            <a:pPr>
              <a:buNone/>
            </a:pPr>
            <a:endParaRPr lang="ru-RU" sz="2400" b="1" dirty="0" smtClean="0">
              <a:latin typeface="Times New Roman" pitchFamily="18" charset="0"/>
              <a:cs typeface="Times New Roman" pitchFamily="18" charset="0"/>
            </a:endParaRPr>
          </a:p>
          <a:p>
            <a:pPr>
              <a:buNone/>
            </a:pPr>
            <a:r>
              <a:rPr lang="ru-RU"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a:t>
            </a:r>
            <a:r>
              <a:rPr lang="ru-RU" sz="2400" b="1" dirty="0" err="1" smtClean="0">
                <a:latin typeface="Times New Roman" pitchFamily="18" charset="0"/>
                <a:cs typeface="Times New Roman" pitchFamily="18" charset="0"/>
              </a:rPr>
              <a:t>che</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[eɪk</a:t>
            </a:r>
            <a:r>
              <a:rPr lang="ru-RU" sz="2400" b="1" dirty="0" smtClean="0">
                <a:latin typeface="Times New Roman" pitchFamily="18" charset="0"/>
                <a:cs typeface="Times New Roman" pitchFamily="18" charset="0"/>
              </a:rPr>
              <a:t>] – боль</a:t>
            </a:r>
            <a:br>
              <a:rPr lang="ru-RU" sz="2400" b="1" dirty="0" smtClean="0">
                <a:latin typeface="Times New Roman" pitchFamily="18" charset="0"/>
                <a:cs typeface="Times New Roman" pitchFamily="18" charset="0"/>
              </a:rPr>
            </a:br>
            <a:r>
              <a:rPr lang="ru-RU" sz="2400" b="1" dirty="0" err="1" smtClean="0">
                <a:latin typeface="Times New Roman" pitchFamily="18" charset="0"/>
                <a:cs typeface="Times New Roman" pitchFamily="18" charset="0"/>
              </a:rPr>
              <a:t>anarchy</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ænəkɪ</a:t>
            </a:r>
            <a:r>
              <a:rPr lang="ru-RU" sz="2400" b="1" dirty="0" smtClean="0">
                <a:latin typeface="Times New Roman" pitchFamily="18" charset="0"/>
                <a:cs typeface="Times New Roman" pitchFamily="18" charset="0"/>
              </a:rPr>
              <a:t>] – анархия</a:t>
            </a:r>
            <a:br>
              <a:rPr lang="ru-RU" sz="2400" b="1" dirty="0" smtClean="0">
                <a:latin typeface="Times New Roman" pitchFamily="18" charset="0"/>
                <a:cs typeface="Times New Roman" pitchFamily="18" charset="0"/>
              </a:rPr>
            </a:br>
            <a:r>
              <a:rPr lang="ru-RU" sz="2400" b="1" dirty="0" err="1" smtClean="0">
                <a:latin typeface="Times New Roman" pitchFamily="18" charset="0"/>
                <a:cs typeface="Times New Roman" pitchFamily="18" charset="0"/>
              </a:rPr>
              <a:t>character</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kærəktə</a:t>
            </a:r>
            <a:r>
              <a:rPr lang="ru-RU" sz="2400" b="1" dirty="0" smtClean="0">
                <a:latin typeface="Times New Roman" pitchFamily="18" charset="0"/>
                <a:cs typeface="Times New Roman" pitchFamily="18" charset="0"/>
              </a:rPr>
              <a:t>] – характер</a:t>
            </a:r>
            <a:br>
              <a:rPr lang="ru-RU" sz="2400" b="1" dirty="0" smtClean="0">
                <a:latin typeface="Times New Roman" pitchFamily="18" charset="0"/>
                <a:cs typeface="Times New Roman" pitchFamily="18" charset="0"/>
              </a:rPr>
            </a:br>
            <a:r>
              <a:rPr lang="ru-RU" sz="2400" b="1" dirty="0" err="1" smtClean="0">
                <a:latin typeface="Times New Roman" pitchFamily="18" charset="0"/>
                <a:cs typeface="Times New Roman" pitchFamily="18" charset="0"/>
              </a:rPr>
              <a:t>chemical</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kemɪk</a:t>
            </a:r>
            <a:r>
              <a:rPr lang="ru-RU" sz="2400" b="1" dirty="0" smtClean="0">
                <a:latin typeface="Times New Roman" pitchFamily="18" charset="0"/>
                <a:cs typeface="Times New Roman" pitchFamily="18" charset="0"/>
              </a:rPr>
              <a:t>(</a:t>
            </a:r>
            <a:r>
              <a:rPr lang="ru-RU" sz="2400" b="1" dirty="0" err="1" smtClean="0">
                <a:latin typeface="Times New Roman" pitchFamily="18" charset="0"/>
                <a:cs typeface="Times New Roman" pitchFamily="18" charset="0"/>
              </a:rPr>
              <a:t>ə</a:t>
            </a:r>
            <a:r>
              <a:rPr lang="ru-RU" sz="2400" b="1" dirty="0" smtClean="0">
                <a:latin typeface="Times New Roman" pitchFamily="18" charset="0"/>
                <a:cs typeface="Times New Roman" pitchFamily="18" charset="0"/>
              </a:rPr>
              <a:t>)</a:t>
            </a:r>
            <a:r>
              <a:rPr lang="ru-RU" sz="2400" b="1" dirty="0" err="1" smtClean="0">
                <a:latin typeface="Times New Roman" pitchFamily="18" charset="0"/>
                <a:cs typeface="Times New Roman" pitchFamily="18" charset="0"/>
              </a:rPr>
              <a:t>l</a:t>
            </a:r>
            <a:r>
              <a:rPr lang="ru-RU" sz="2400" b="1" dirty="0" smtClean="0">
                <a:latin typeface="Times New Roman" pitchFamily="18" charset="0"/>
                <a:cs typeface="Times New Roman" pitchFamily="18" charset="0"/>
              </a:rPr>
              <a:t>] – химикат</a:t>
            </a:r>
            <a:br>
              <a:rPr lang="ru-RU" sz="2400" b="1" dirty="0" smtClean="0">
                <a:latin typeface="Times New Roman" pitchFamily="18" charset="0"/>
                <a:cs typeface="Times New Roman" pitchFamily="18" charset="0"/>
              </a:rPr>
            </a:br>
            <a:r>
              <a:rPr lang="ru-RU" sz="2400" b="1" dirty="0" err="1" smtClean="0">
                <a:latin typeface="Times New Roman" pitchFamily="18" charset="0"/>
                <a:cs typeface="Times New Roman" pitchFamily="18" charset="0"/>
              </a:rPr>
              <a:t>chemistry</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kemɪstrɪ</a:t>
            </a:r>
            <a:r>
              <a:rPr lang="ru-RU" sz="2400" b="1" dirty="0" smtClean="0">
                <a:latin typeface="Times New Roman" pitchFamily="18" charset="0"/>
                <a:cs typeface="Times New Roman" pitchFamily="18" charset="0"/>
              </a:rPr>
              <a:t>] – химия</a:t>
            </a:r>
            <a:br>
              <a:rPr lang="ru-RU" sz="2400" b="1" dirty="0" smtClean="0">
                <a:latin typeface="Times New Roman" pitchFamily="18" charset="0"/>
                <a:cs typeface="Times New Roman" pitchFamily="18" charset="0"/>
              </a:rPr>
            </a:br>
            <a:r>
              <a:rPr lang="ru-RU" sz="2400" b="1" dirty="0" err="1" smtClean="0">
                <a:latin typeface="Times New Roman" pitchFamily="18" charset="0"/>
                <a:cs typeface="Times New Roman" pitchFamily="18" charset="0"/>
              </a:rPr>
              <a:t>chemist</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kemɪst</a:t>
            </a:r>
            <a:r>
              <a:rPr lang="ru-RU" sz="2400" b="1" dirty="0" smtClean="0">
                <a:latin typeface="Times New Roman" pitchFamily="18" charset="0"/>
                <a:cs typeface="Times New Roman" pitchFamily="18" charset="0"/>
              </a:rPr>
              <a:t>] – химик</a:t>
            </a:r>
            <a:br>
              <a:rPr lang="ru-RU" sz="2400" b="1" dirty="0" smtClean="0">
                <a:latin typeface="Times New Roman" pitchFamily="18" charset="0"/>
                <a:cs typeface="Times New Roman" pitchFamily="18" charset="0"/>
              </a:rPr>
            </a:br>
            <a:r>
              <a:rPr lang="ru-RU" sz="2400" b="1" dirty="0" err="1" smtClean="0">
                <a:latin typeface="Times New Roman" pitchFamily="18" charset="0"/>
                <a:cs typeface="Times New Roman" pitchFamily="18" charset="0"/>
              </a:rPr>
              <a:t>choir</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kwaɪə</a:t>
            </a:r>
            <a:r>
              <a:rPr lang="ru-RU" sz="2400" b="1" dirty="0" smtClean="0">
                <a:latin typeface="Times New Roman" pitchFamily="18" charset="0"/>
                <a:cs typeface="Times New Roman" pitchFamily="18" charset="0"/>
              </a:rPr>
              <a:t>] – хор</a:t>
            </a:r>
            <a:br>
              <a:rPr lang="ru-RU" sz="2400" b="1" dirty="0" smtClean="0">
                <a:latin typeface="Times New Roman" pitchFamily="18" charset="0"/>
                <a:cs typeface="Times New Roman" pitchFamily="18" charset="0"/>
              </a:rPr>
            </a:br>
            <a:r>
              <a:rPr lang="ru-RU" sz="2400" b="1" dirty="0" err="1" smtClean="0">
                <a:latin typeface="Times New Roman" pitchFamily="18" charset="0"/>
                <a:cs typeface="Times New Roman" pitchFamily="18" charset="0"/>
              </a:rPr>
              <a:t>Christ</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kraɪst</a:t>
            </a:r>
            <a:r>
              <a:rPr lang="ru-RU" sz="2400" b="1" dirty="0" smtClean="0">
                <a:latin typeface="Times New Roman" pitchFamily="18" charset="0"/>
                <a:cs typeface="Times New Roman" pitchFamily="18" charset="0"/>
              </a:rPr>
              <a:t>] – Христос</a:t>
            </a:r>
            <a:br>
              <a:rPr lang="ru-RU" sz="2400" b="1" dirty="0" smtClean="0">
                <a:latin typeface="Times New Roman" pitchFamily="18" charset="0"/>
                <a:cs typeface="Times New Roman" pitchFamily="18" charset="0"/>
              </a:rPr>
            </a:br>
            <a:r>
              <a:rPr lang="ru-RU" sz="2400" b="1" dirty="0" err="1" smtClean="0">
                <a:latin typeface="Times New Roman" pitchFamily="18" charset="0"/>
                <a:cs typeface="Times New Roman" pitchFamily="18" charset="0"/>
              </a:rPr>
              <a:t>Christmas</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krɪsməs</a:t>
            </a:r>
            <a:r>
              <a:rPr lang="ru-RU" sz="2400" b="1" dirty="0" smtClean="0">
                <a:latin typeface="Times New Roman" pitchFamily="18" charset="0"/>
                <a:cs typeface="Times New Roman" pitchFamily="18" charset="0"/>
              </a:rPr>
              <a:t>] – Рождество</a:t>
            </a:r>
            <a:br>
              <a:rPr lang="ru-RU" sz="2400" b="1"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
            </a:r>
            <a:br>
              <a:rPr lang="ru-RU" sz="1600" i="1"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Произношение буквосочетания </a:t>
            </a:r>
            <a:r>
              <a:rPr lang="en-US" b="1" dirty="0" smtClean="0">
                <a:solidFill>
                  <a:srgbClr val="C00000"/>
                </a:solidFill>
              </a:rPr>
              <a:t>CH</a:t>
            </a:r>
            <a:endParaRPr lang="ru-RU" dirty="0"/>
          </a:p>
        </p:txBody>
      </p:sp>
      <p:sp>
        <p:nvSpPr>
          <p:cNvPr id="3" name="Содержимое 2"/>
          <p:cNvSpPr>
            <a:spLocks noGrp="1"/>
          </p:cNvSpPr>
          <p:nvPr>
            <p:ph idx="1"/>
          </p:nvPr>
        </p:nvSpPr>
        <p:spPr/>
        <p:txBody>
          <a:bodyPr>
            <a:normAutofit fontScale="92500" lnSpcReduction="10000"/>
          </a:bodyPr>
          <a:lstStyle/>
          <a:p>
            <a:pPr fontAlgn="base"/>
            <a:r>
              <a:rPr lang="ru-RU" b="1" dirty="0" smtClean="0"/>
              <a:t>Но в словах, пришедших в английский из французского, сочетание </a:t>
            </a:r>
            <a:r>
              <a:rPr lang="ru-RU" b="1" dirty="0" err="1" smtClean="0">
                <a:solidFill>
                  <a:srgbClr val="C00000"/>
                </a:solidFill>
              </a:rPr>
              <a:t>ch</a:t>
            </a:r>
            <a:r>
              <a:rPr lang="ru-RU" b="1" dirty="0" smtClean="0">
                <a:solidFill>
                  <a:srgbClr val="C00000"/>
                </a:solidFill>
              </a:rPr>
              <a:t> </a:t>
            </a:r>
            <a:r>
              <a:rPr lang="ru-RU" b="1" dirty="0" smtClean="0"/>
              <a:t>читается, как </a:t>
            </a:r>
            <a:r>
              <a:rPr lang="ru-RU" b="1" dirty="0" smtClean="0">
                <a:solidFill>
                  <a:srgbClr val="C00000"/>
                </a:solidFill>
              </a:rPr>
              <a:t>Ш</a:t>
            </a:r>
            <a:r>
              <a:rPr lang="ru-RU" b="1" dirty="0" smtClean="0"/>
              <a:t> (в транскрипции [</a:t>
            </a:r>
            <a:r>
              <a:rPr lang="ru-RU" b="1" dirty="0" err="1" smtClean="0">
                <a:solidFill>
                  <a:srgbClr val="C00000"/>
                </a:solidFill>
              </a:rPr>
              <a:t>ʃ</a:t>
            </a:r>
            <a:r>
              <a:rPr lang="ru-RU" b="1" dirty="0" smtClean="0"/>
              <a:t>]):</a:t>
            </a:r>
          </a:p>
          <a:p>
            <a:pPr fontAlgn="base"/>
            <a:r>
              <a:rPr lang="ru-RU" b="1" dirty="0" err="1" smtClean="0"/>
              <a:t>champagne</a:t>
            </a:r>
            <a:r>
              <a:rPr lang="ru-RU" b="1" dirty="0" smtClean="0"/>
              <a:t> </a:t>
            </a:r>
            <a:r>
              <a:rPr lang="ru-RU" b="1" dirty="0" err="1" smtClean="0"/>
              <a:t>[ʃæm'peɪn</a:t>
            </a:r>
            <a:r>
              <a:rPr lang="ru-RU" b="1" dirty="0" smtClean="0"/>
              <a:t>] – шампанское</a:t>
            </a:r>
            <a:br>
              <a:rPr lang="ru-RU" b="1" dirty="0" smtClean="0"/>
            </a:br>
            <a:r>
              <a:rPr lang="ru-RU" b="1" dirty="0" err="1" smtClean="0"/>
              <a:t>chaperone</a:t>
            </a:r>
            <a:r>
              <a:rPr lang="ru-RU" b="1" dirty="0" smtClean="0"/>
              <a:t> ['</a:t>
            </a:r>
            <a:r>
              <a:rPr lang="ru-RU" b="1" dirty="0" err="1" smtClean="0"/>
              <a:t>ʃæp</a:t>
            </a:r>
            <a:r>
              <a:rPr lang="ru-RU" b="1" dirty="0" smtClean="0"/>
              <a:t>(</a:t>
            </a:r>
            <a:r>
              <a:rPr lang="ru-RU" b="1" dirty="0" err="1" smtClean="0"/>
              <a:t>ə</a:t>
            </a:r>
            <a:r>
              <a:rPr lang="ru-RU" b="1" dirty="0" smtClean="0"/>
              <a:t>)</a:t>
            </a:r>
            <a:r>
              <a:rPr lang="ru-RU" b="1" dirty="0" err="1" smtClean="0"/>
              <a:t>rəun</a:t>
            </a:r>
            <a:r>
              <a:rPr lang="ru-RU" b="1" dirty="0" smtClean="0"/>
              <a:t>] – компаньонка</a:t>
            </a:r>
            <a:br>
              <a:rPr lang="ru-RU" b="1" dirty="0" smtClean="0"/>
            </a:br>
            <a:r>
              <a:rPr lang="ru-RU" b="1" dirty="0" err="1" smtClean="0"/>
              <a:t>charade</a:t>
            </a:r>
            <a:r>
              <a:rPr lang="ru-RU" b="1" dirty="0" smtClean="0"/>
              <a:t> [</a:t>
            </a:r>
            <a:r>
              <a:rPr lang="ru-RU" b="1" dirty="0" err="1" smtClean="0"/>
              <a:t>ʃə</a:t>
            </a:r>
            <a:r>
              <a:rPr lang="ru-RU" b="1" dirty="0" smtClean="0"/>
              <a:t>'</a:t>
            </a:r>
            <a:r>
              <a:rPr lang="ru-RU" b="1" dirty="0" err="1" smtClean="0"/>
              <a:t>rɑːd</a:t>
            </a:r>
            <a:r>
              <a:rPr lang="ru-RU" b="1" dirty="0" smtClean="0"/>
              <a:t>] – шарада</a:t>
            </a:r>
            <a:br>
              <a:rPr lang="ru-RU" b="1" dirty="0" smtClean="0"/>
            </a:br>
            <a:r>
              <a:rPr lang="ru-RU" b="1" dirty="0" err="1" smtClean="0"/>
              <a:t>chauffeur</a:t>
            </a:r>
            <a:r>
              <a:rPr lang="ru-RU" b="1" dirty="0" smtClean="0"/>
              <a:t> ['</a:t>
            </a:r>
            <a:r>
              <a:rPr lang="ru-RU" b="1" dirty="0" err="1" smtClean="0"/>
              <a:t>ʃəufə</a:t>
            </a:r>
            <a:r>
              <a:rPr lang="ru-RU" b="1" dirty="0" smtClean="0"/>
              <a:t>] – шофер</a:t>
            </a:r>
            <a:br>
              <a:rPr lang="ru-RU" b="1" dirty="0" smtClean="0"/>
            </a:br>
            <a:r>
              <a:rPr lang="ru-RU" b="1" dirty="0" err="1" smtClean="0"/>
              <a:t>chef</a:t>
            </a:r>
            <a:r>
              <a:rPr lang="ru-RU" b="1" dirty="0" smtClean="0"/>
              <a:t> [</a:t>
            </a:r>
            <a:r>
              <a:rPr lang="ru-RU" b="1" dirty="0" err="1" smtClean="0"/>
              <a:t>ʃef</a:t>
            </a:r>
            <a:r>
              <a:rPr lang="ru-RU" b="1" dirty="0" smtClean="0"/>
              <a:t>] – шеф-повар</a:t>
            </a:r>
            <a:br>
              <a:rPr lang="ru-RU" b="1" dirty="0" smtClean="0"/>
            </a:br>
            <a:r>
              <a:rPr lang="ru-RU" b="1" dirty="0" err="1" smtClean="0"/>
              <a:t>machine</a:t>
            </a:r>
            <a:r>
              <a:rPr lang="ru-RU" b="1" dirty="0" smtClean="0"/>
              <a:t> [</a:t>
            </a:r>
            <a:r>
              <a:rPr lang="ru-RU" b="1" dirty="0" err="1" smtClean="0"/>
              <a:t>mə</a:t>
            </a:r>
            <a:r>
              <a:rPr lang="ru-RU" b="1" dirty="0" smtClean="0"/>
              <a:t>'</a:t>
            </a:r>
            <a:r>
              <a:rPr lang="ru-RU" b="1" dirty="0" err="1" smtClean="0"/>
              <a:t>ʃiːn</a:t>
            </a:r>
            <a:r>
              <a:rPr lang="ru-RU" b="1" dirty="0" smtClean="0"/>
              <a:t>] – машина, механизм</a:t>
            </a:r>
            <a:br>
              <a:rPr lang="ru-RU" b="1" dirty="0" smtClean="0"/>
            </a:br>
            <a:r>
              <a:rPr lang="ru-RU" b="1" dirty="0" err="1" smtClean="0"/>
              <a:t>moustache</a:t>
            </a:r>
            <a:r>
              <a:rPr lang="ru-RU" b="1" dirty="0" smtClean="0"/>
              <a:t> [</a:t>
            </a:r>
            <a:r>
              <a:rPr lang="ru-RU" b="1" dirty="0" err="1" smtClean="0"/>
              <a:t>mə</a:t>
            </a:r>
            <a:r>
              <a:rPr lang="ru-RU" b="1" dirty="0" smtClean="0"/>
              <a:t>'</a:t>
            </a:r>
            <a:r>
              <a:rPr lang="ru-RU" b="1" dirty="0" err="1" smtClean="0"/>
              <a:t>stɑːʃ</a:t>
            </a:r>
            <a:r>
              <a:rPr lang="ru-RU" b="1" dirty="0" smtClean="0"/>
              <a:t>] – усы</a:t>
            </a:r>
          </a:p>
          <a:p>
            <a:endParaRPr lang="ru-RU"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Произношение буквосочетания </a:t>
            </a:r>
            <a:r>
              <a:rPr lang="en-US" b="1" dirty="0" smtClean="0">
                <a:solidFill>
                  <a:srgbClr val="C00000"/>
                </a:solidFill>
              </a:rPr>
              <a:t>CH</a:t>
            </a:r>
            <a:endParaRPr lang="ru-RU" dirty="0"/>
          </a:p>
        </p:txBody>
      </p:sp>
      <p:sp>
        <p:nvSpPr>
          <p:cNvPr id="3" name="Содержимое 2"/>
          <p:cNvSpPr>
            <a:spLocks noGrp="1"/>
          </p:cNvSpPr>
          <p:nvPr>
            <p:ph idx="1"/>
          </p:nvPr>
        </p:nvSpPr>
        <p:spPr/>
        <p:txBody>
          <a:bodyPr>
            <a:normAutofit fontScale="92500" lnSpcReduction="10000"/>
          </a:bodyPr>
          <a:lstStyle/>
          <a:p>
            <a:pPr fontAlgn="base"/>
            <a:r>
              <a:rPr lang="ru-RU" b="1" dirty="0" smtClean="0"/>
              <a:t>Кроме того, в британском варианте английского языка есть четыре слова, в которых  </a:t>
            </a:r>
            <a:r>
              <a:rPr lang="ru-RU" b="1" dirty="0" err="1" smtClean="0"/>
              <a:t>ch</a:t>
            </a:r>
            <a:r>
              <a:rPr lang="ru-RU" b="1" dirty="0" smtClean="0"/>
              <a:t> в конце слова читается [</a:t>
            </a:r>
            <a:r>
              <a:rPr lang="ru-RU" b="1" dirty="0" err="1" smtClean="0">
                <a:solidFill>
                  <a:srgbClr val="C00000"/>
                </a:solidFill>
              </a:rPr>
              <a:t>ʤ</a:t>
            </a:r>
            <a:r>
              <a:rPr lang="ru-RU" b="1" dirty="0" smtClean="0"/>
              <a:t>]</a:t>
            </a:r>
            <a:r>
              <a:rPr lang="ru-RU" b="1" dirty="0" smtClean="0">
                <a:solidFill>
                  <a:srgbClr val="7030A0"/>
                </a:solidFill>
              </a:rPr>
              <a:t>(</a:t>
            </a:r>
            <a:r>
              <a:rPr lang="ru-RU" b="1" dirty="0" err="1" smtClean="0">
                <a:solidFill>
                  <a:srgbClr val="7030A0"/>
                </a:solidFill>
              </a:rPr>
              <a:t>дж</a:t>
            </a:r>
            <a:r>
              <a:rPr lang="ru-RU" b="1" dirty="0" smtClean="0">
                <a:solidFill>
                  <a:srgbClr val="7030A0"/>
                </a:solidFill>
              </a:rPr>
              <a:t>):</a:t>
            </a:r>
          </a:p>
          <a:p>
            <a:pPr fontAlgn="base"/>
            <a:r>
              <a:rPr lang="ru-RU" b="1" dirty="0" err="1" smtClean="0"/>
              <a:t>sandwich</a:t>
            </a:r>
            <a:r>
              <a:rPr lang="ru-RU" b="1" dirty="0" smtClean="0"/>
              <a:t> </a:t>
            </a:r>
            <a:r>
              <a:rPr lang="ru-RU" b="1" dirty="0" err="1" smtClean="0"/>
              <a:t>['sænwɪʤ</a:t>
            </a:r>
            <a:r>
              <a:rPr lang="ru-RU" b="1" dirty="0" smtClean="0"/>
              <a:t>] – </a:t>
            </a:r>
            <a:r>
              <a:rPr lang="ru-RU" b="1" dirty="0" err="1" smtClean="0"/>
              <a:t>сендвич</a:t>
            </a:r>
            <a:r>
              <a:rPr lang="ru-RU" b="1" dirty="0" smtClean="0"/>
              <a:t/>
            </a:r>
            <a:br>
              <a:rPr lang="ru-RU" b="1" dirty="0" smtClean="0"/>
            </a:br>
            <a:r>
              <a:rPr lang="ru-RU" b="1" dirty="0" smtClean="0"/>
              <a:t/>
            </a:r>
            <a:br>
              <a:rPr lang="ru-RU" b="1" dirty="0" smtClean="0"/>
            </a:br>
            <a:r>
              <a:rPr lang="ru-RU" b="1" dirty="0" err="1" smtClean="0"/>
              <a:t>spinach</a:t>
            </a:r>
            <a:r>
              <a:rPr lang="ru-RU" b="1" dirty="0" smtClean="0"/>
              <a:t> </a:t>
            </a:r>
            <a:r>
              <a:rPr lang="ru-RU" b="1" dirty="0" err="1" smtClean="0"/>
              <a:t>['spɪnɪʤ</a:t>
            </a:r>
            <a:r>
              <a:rPr lang="ru-RU" b="1" dirty="0" smtClean="0"/>
              <a:t>] – шпинат</a:t>
            </a:r>
            <a:br>
              <a:rPr lang="ru-RU" b="1" dirty="0" smtClean="0"/>
            </a:br>
            <a:r>
              <a:rPr lang="ru-RU" b="1" dirty="0" smtClean="0"/>
              <a:t/>
            </a:r>
            <a:br>
              <a:rPr lang="ru-RU" b="1" dirty="0" smtClean="0"/>
            </a:br>
            <a:r>
              <a:rPr lang="ru-RU" b="1" dirty="0" err="1" smtClean="0"/>
              <a:t>Greenwich</a:t>
            </a:r>
            <a:r>
              <a:rPr lang="ru-RU" b="1" dirty="0" smtClean="0"/>
              <a:t> ['</a:t>
            </a:r>
            <a:r>
              <a:rPr lang="ru-RU" b="1" dirty="0" err="1" smtClean="0"/>
              <a:t>grɪnɪʤ</a:t>
            </a:r>
            <a:r>
              <a:rPr lang="ru-RU" b="1" dirty="0" smtClean="0"/>
              <a:t>] – Гринвич</a:t>
            </a:r>
            <a:br>
              <a:rPr lang="ru-RU" b="1" dirty="0" smtClean="0"/>
            </a:br>
            <a:r>
              <a:rPr lang="ru-RU" b="1" dirty="0" smtClean="0"/>
              <a:t/>
            </a:r>
            <a:br>
              <a:rPr lang="ru-RU" b="1" dirty="0" smtClean="0"/>
            </a:br>
            <a:r>
              <a:rPr lang="ru-RU" b="1" dirty="0" err="1" smtClean="0"/>
              <a:t>Norwich</a:t>
            </a:r>
            <a:r>
              <a:rPr lang="ru-RU" b="1" dirty="0" smtClean="0"/>
              <a:t> ['</a:t>
            </a:r>
            <a:r>
              <a:rPr lang="ru-RU" b="1" dirty="0" err="1" smtClean="0"/>
              <a:t>nɔrɪʤ</a:t>
            </a:r>
            <a:r>
              <a:rPr lang="ru-RU" b="1" dirty="0" smtClean="0"/>
              <a:t>] – </a:t>
            </a:r>
            <a:r>
              <a:rPr lang="ru-RU" b="1" dirty="0" err="1" smtClean="0"/>
              <a:t>Норидж</a:t>
            </a:r>
            <a:endParaRPr lang="ru-RU" b="1"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Произношение буквосочетания </a:t>
            </a:r>
            <a:r>
              <a:rPr lang="en-US" b="1" dirty="0" smtClean="0">
                <a:solidFill>
                  <a:srgbClr val="C00000"/>
                </a:solidFill>
              </a:rPr>
              <a:t>CH</a:t>
            </a:r>
            <a:endParaRPr lang="ru-RU" dirty="0"/>
          </a:p>
        </p:txBody>
      </p:sp>
      <p:sp>
        <p:nvSpPr>
          <p:cNvPr id="3" name="Содержимое 2"/>
          <p:cNvSpPr>
            <a:spLocks noGrp="1"/>
          </p:cNvSpPr>
          <p:nvPr>
            <p:ph idx="1"/>
          </p:nvPr>
        </p:nvSpPr>
        <p:spPr/>
        <p:txBody>
          <a:bodyPr/>
          <a:lstStyle/>
          <a:p>
            <a:r>
              <a:rPr lang="ru-RU" b="1" dirty="0" smtClean="0">
                <a:latin typeface="Times New Roman" pitchFamily="18" charset="0"/>
                <a:cs typeface="Times New Roman" pitchFamily="18" charset="0"/>
              </a:rPr>
              <a:t>И последнее исключение – слово голландского происхождения </a:t>
            </a:r>
            <a:r>
              <a:rPr lang="ru-RU" b="1" dirty="0" err="1" smtClean="0">
                <a:latin typeface="Times New Roman" pitchFamily="18" charset="0"/>
                <a:cs typeface="Times New Roman" pitchFamily="18" charset="0"/>
              </a:rPr>
              <a:t>yacht</a:t>
            </a:r>
            <a:r>
              <a:rPr lang="ru-RU" b="1" dirty="0" smtClean="0">
                <a:latin typeface="Times New Roman" pitchFamily="18" charset="0"/>
                <a:cs typeface="Times New Roman" pitchFamily="18" charset="0"/>
              </a:rPr>
              <a:t> </a:t>
            </a:r>
            <a:r>
              <a:rPr lang="ru-RU" b="1" dirty="0" smtClean="0">
                <a:solidFill>
                  <a:srgbClr val="7030A0"/>
                </a:solidFill>
                <a:latin typeface="Times New Roman" pitchFamily="18" charset="0"/>
                <a:cs typeface="Times New Roman" pitchFamily="18" charset="0"/>
              </a:rPr>
              <a:t>(яхта</a:t>
            </a:r>
            <a:r>
              <a:rPr lang="ru-RU" b="1" dirty="0" smtClean="0">
                <a:latin typeface="Times New Roman" pitchFamily="18" charset="0"/>
                <a:cs typeface="Times New Roman" pitchFamily="18" charset="0"/>
              </a:rPr>
              <a:t>), которое звучит как [</a:t>
            </a:r>
            <a:r>
              <a:rPr lang="ru-RU" b="1" dirty="0" err="1" smtClean="0">
                <a:latin typeface="Times New Roman" pitchFamily="18" charset="0"/>
                <a:cs typeface="Times New Roman" pitchFamily="18" charset="0"/>
              </a:rPr>
              <a:t>jɔt</a:t>
            </a:r>
            <a:r>
              <a:rPr lang="ru-RU" b="1" dirty="0" smtClean="0">
                <a:latin typeface="Times New Roman" pitchFamily="18" charset="0"/>
                <a:cs typeface="Times New Roman" pitchFamily="18" charset="0"/>
              </a:rPr>
              <a:t>], где сочетание </a:t>
            </a:r>
            <a:r>
              <a:rPr lang="ru-RU" b="1" dirty="0" err="1" smtClean="0">
                <a:latin typeface="Times New Roman" pitchFamily="18" charset="0"/>
                <a:cs typeface="Times New Roman" pitchFamily="18" charset="0"/>
              </a:rPr>
              <a:t>ch</a:t>
            </a:r>
            <a:r>
              <a:rPr lang="ru-RU" b="1" dirty="0" smtClean="0">
                <a:latin typeface="Times New Roman" pitchFamily="18" charset="0"/>
                <a:cs typeface="Times New Roman" pitchFamily="18" charset="0"/>
              </a:rPr>
              <a:t> вообще не произносится.</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(13)</a:t>
            </a:r>
            <a:r>
              <a:rPr lang="en-US" b="1" dirty="0" smtClean="0"/>
              <a:t>Open your student’s books, </a:t>
            </a:r>
            <a:r>
              <a:rPr lang="ru-RU" b="1" dirty="0" smtClean="0"/>
              <a:t/>
            </a:r>
            <a:br>
              <a:rPr lang="ru-RU" b="1" dirty="0" smtClean="0"/>
            </a:br>
            <a:r>
              <a:rPr lang="en-US" b="1" dirty="0" smtClean="0"/>
              <a:t>page </a:t>
            </a:r>
            <a:r>
              <a:rPr lang="ru-RU" b="1" dirty="0" smtClean="0"/>
              <a:t>40</a:t>
            </a:r>
            <a:endParaRPr lang="ru-RU" dirty="0"/>
          </a:p>
        </p:txBody>
      </p:sp>
      <p:sp>
        <p:nvSpPr>
          <p:cNvPr id="3" name="Содержимое 2"/>
          <p:cNvSpPr>
            <a:spLocks noGrp="1"/>
          </p:cNvSpPr>
          <p:nvPr>
            <p:ph idx="1"/>
          </p:nvPr>
        </p:nvSpPr>
        <p:spPr/>
        <p:txBody>
          <a:bodyPr/>
          <a:lstStyle/>
          <a:p>
            <a:pPr>
              <a:buNone/>
            </a:pPr>
            <a:r>
              <a:rPr lang="en-US" dirty="0" smtClean="0"/>
              <a:t>Read the text “Skin” after the teacher </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txBody>
          <a:bodyPr>
            <a:normAutofit fontScale="90000"/>
          </a:bodyPr>
          <a:lstStyle/>
          <a:p>
            <a:r>
              <a:rPr lang="en-US" sz="4000" b="1" dirty="0" smtClean="0">
                <a:latin typeface="+mn-lt"/>
                <a:cs typeface="Times New Roman" pitchFamily="18" charset="0"/>
              </a:rPr>
              <a:t>Page 40, Read the text “Skin” after the teacher </a:t>
            </a:r>
            <a:r>
              <a:rPr lang="ru-RU" dirty="0" smtClean="0"/>
              <a:t/>
            </a:r>
            <a:br>
              <a:rPr lang="ru-RU" dirty="0" smtClean="0"/>
            </a:br>
            <a:endParaRPr lang="ru-RU" b="1" dirty="0"/>
          </a:p>
        </p:txBody>
      </p:sp>
      <p:sp>
        <p:nvSpPr>
          <p:cNvPr id="3" name="Содержимое 2"/>
          <p:cNvSpPr>
            <a:spLocks noGrp="1"/>
          </p:cNvSpPr>
          <p:nvPr>
            <p:ph idx="1"/>
          </p:nvPr>
        </p:nvSpPr>
        <p:spPr>
          <a:xfrm>
            <a:off x="467544" y="1628800"/>
            <a:ext cx="8229600" cy="4525963"/>
          </a:xfrm>
        </p:spPr>
        <p:txBody>
          <a:bodyPr>
            <a:normAutofit/>
          </a:bodyPr>
          <a:lstStyle/>
          <a:p>
            <a:pPr>
              <a:buNone/>
            </a:pPr>
            <a:r>
              <a:rPr lang="en-US" b="1" dirty="0" smtClean="0">
                <a:solidFill>
                  <a:srgbClr val="7030A0"/>
                </a:solidFill>
              </a:rPr>
              <a:t>During the Renaissance in Europe it was unfashionable to have a dark complexion because it was a sign that you worked outside. </a:t>
            </a:r>
            <a:endParaRPr lang="ru-RU" b="1" dirty="0">
              <a:solidFill>
                <a:srgbClr val="7030A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cs typeface="Times New Roman" pitchFamily="18" charset="0"/>
              </a:rPr>
              <a:t>Page 40, Read the text “Skin” yourself</a:t>
            </a:r>
            <a:endParaRPr lang="ru-RU" dirty="0"/>
          </a:p>
        </p:txBody>
      </p:sp>
      <p:sp>
        <p:nvSpPr>
          <p:cNvPr id="3" name="Содержимое 2"/>
          <p:cNvSpPr>
            <a:spLocks noGrp="1"/>
          </p:cNvSpPr>
          <p:nvPr>
            <p:ph idx="1"/>
          </p:nvPr>
        </p:nvSpPr>
        <p:spPr/>
        <p:txBody>
          <a:bodyPr/>
          <a:lstStyle/>
          <a:p>
            <a:r>
              <a:rPr lang="en-US" dirty="0" smtClean="0"/>
              <a:t>During the Renaissance in Europe it was unfashionable to have a dark complexion because it was a sign that you worked outside</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C000"/>
                </a:solidFill>
              </a:rPr>
              <a:t>(2)</a:t>
            </a:r>
            <a:r>
              <a:rPr lang="en-US" b="1" dirty="0" smtClean="0"/>
              <a:t>At the lesson </a:t>
            </a:r>
            <a:r>
              <a:rPr lang="en-US" b="1" dirty="0" smtClean="0">
                <a:solidFill>
                  <a:srgbClr val="7030A0"/>
                </a:solidFill>
              </a:rPr>
              <a:t>(</a:t>
            </a:r>
            <a:r>
              <a:rPr lang="ru-RU" b="1" dirty="0" smtClean="0">
                <a:solidFill>
                  <a:srgbClr val="7030A0"/>
                </a:solidFill>
              </a:rPr>
              <a:t>На уроке</a:t>
            </a:r>
            <a:r>
              <a:rPr lang="en-US" b="1" dirty="0" smtClean="0">
                <a:solidFill>
                  <a:srgbClr val="7030A0"/>
                </a:solidFill>
              </a:rPr>
              <a:t>)</a:t>
            </a:r>
            <a:endParaRPr lang="ru-RU" dirty="0"/>
          </a:p>
        </p:txBody>
      </p:sp>
      <p:sp>
        <p:nvSpPr>
          <p:cNvPr id="3" name="Содержимое 2"/>
          <p:cNvSpPr>
            <a:spLocks noGrp="1"/>
          </p:cNvSpPr>
          <p:nvPr>
            <p:ph idx="1"/>
          </p:nvPr>
        </p:nvSpPr>
        <p:spPr/>
        <p:txBody>
          <a:bodyPr/>
          <a:lstStyle/>
          <a:p>
            <a:r>
              <a:rPr lang="en-US" b="1" dirty="0" smtClean="0"/>
              <a:t>The sound of your microphone is off </a:t>
            </a:r>
            <a:r>
              <a:rPr lang="en-US" b="1" dirty="0" smtClean="0">
                <a:solidFill>
                  <a:srgbClr val="7030A0"/>
                </a:solidFill>
              </a:rPr>
              <a:t>(</a:t>
            </a:r>
            <a:r>
              <a:rPr lang="ru-RU" b="1" dirty="0" smtClean="0">
                <a:solidFill>
                  <a:srgbClr val="7030A0"/>
                </a:solidFill>
              </a:rPr>
              <a:t>Звук вашего микрофона выключен</a:t>
            </a:r>
            <a:r>
              <a:rPr lang="en-US" b="1" dirty="0" smtClean="0">
                <a:solidFill>
                  <a:srgbClr val="7030A0"/>
                </a:solidFill>
              </a:rPr>
              <a:t>)</a:t>
            </a:r>
          </a:p>
          <a:p>
            <a:endParaRPr lang="en-US" b="1" dirty="0" smtClean="0">
              <a:solidFill>
                <a:srgbClr val="7030A0"/>
              </a:solidFill>
            </a:endParaRPr>
          </a:p>
          <a:p>
            <a:pPr>
              <a:buNone/>
            </a:pPr>
            <a:endParaRPr lang="ru-RU" b="1" dirty="0" smtClean="0">
              <a:solidFill>
                <a:srgbClr val="7030A0"/>
              </a:solidFill>
            </a:endParaRPr>
          </a:p>
          <a:p>
            <a:r>
              <a:rPr lang="en-US" b="1" dirty="0" smtClean="0"/>
              <a:t>Turn on the sound of your </a:t>
            </a:r>
            <a:r>
              <a:rPr lang="en-US" b="1" dirty="0" err="1" smtClean="0"/>
              <a:t>mic</a:t>
            </a:r>
            <a:r>
              <a:rPr lang="en-US" b="1" dirty="0" smtClean="0"/>
              <a:t> only upon the teacher’s request </a:t>
            </a:r>
            <a:r>
              <a:rPr lang="en-US" b="1" dirty="0" smtClean="0">
                <a:solidFill>
                  <a:srgbClr val="7030A0"/>
                </a:solidFill>
              </a:rPr>
              <a:t>(</a:t>
            </a:r>
            <a:r>
              <a:rPr lang="ru-RU" b="1" dirty="0" smtClean="0">
                <a:solidFill>
                  <a:srgbClr val="7030A0"/>
                </a:solidFill>
              </a:rPr>
              <a:t>Включаем звук микрофона только по просьбе учителя</a:t>
            </a:r>
            <a:r>
              <a:rPr lang="en-US" b="1" dirty="0" smtClean="0">
                <a:solidFill>
                  <a:srgbClr val="7030A0"/>
                </a:solidFill>
              </a:rPr>
              <a:t>)</a:t>
            </a:r>
            <a:endParaRPr lang="ru-RU" b="1" dirty="0" smtClean="0">
              <a:solidFill>
                <a:srgbClr val="7030A0"/>
              </a:solidFill>
            </a:endParaRPr>
          </a:p>
          <a:p>
            <a:endParaRPr lang="ru-RU" dirty="0" smtClean="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cs typeface="Times New Roman" pitchFamily="18" charset="0"/>
              </a:rPr>
              <a:t>Page 40, translate the text “Skin” </a:t>
            </a:r>
            <a:endParaRPr lang="ru-RU" dirty="0"/>
          </a:p>
        </p:txBody>
      </p:sp>
      <p:sp>
        <p:nvSpPr>
          <p:cNvPr id="3" name="Содержимое 2"/>
          <p:cNvSpPr>
            <a:spLocks noGrp="1"/>
          </p:cNvSpPr>
          <p:nvPr>
            <p:ph idx="1"/>
          </p:nvPr>
        </p:nvSpPr>
        <p:spPr/>
        <p:txBody>
          <a:bodyPr/>
          <a:lstStyle/>
          <a:p>
            <a:r>
              <a:rPr lang="en-US" b="1" dirty="0" smtClean="0"/>
              <a:t>During the Renaissance in Europe it was unfashionable to have a dark complexion because it was a sign that you worked outside</a:t>
            </a:r>
            <a:endParaRPr lang="ru-RU" b="1" dirty="0" smtClean="0"/>
          </a:p>
          <a:p>
            <a:endParaRPr lang="ru-RU"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cs typeface="Times New Roman" pitchFamily="18" charset="0"/>
              </a:rPr>
              <a:t>Page 40, Read the text “Skin” after the teacher</a:t>
            </a:r>
            <a:endParaRPr lang="ru-RU" dirty="0"/>
          </a:p>
        </p:txBody>
      </p:sp>
      <p:sp>
        <p:nvSpPr>
          <p:cNvPr id="3" name="Содержимое 2"/>
          <p:cNvSpPr>
            <a:spLocks noGrp="1"/>
          </p:cNvSpPr>
          <p:nvPr>
            <p:ph idx="1"/>
          </p:nvPr>
        </p:nvSpPr>
        <p:spPr/>
        <p:txBody>
          <a:bodyPr/>
          <a:lstStyle/>
          <a:p>
            <a:pPr>
              <a:buNone/>
            </a:pPr>
            <a:r>
              <a:rPr lang="en-US" dirty="0" smtClean="0">
                <a:solidFill>
                  <a:srgbClr val="7030A0"/>
                </a:solidFill>
              </a:rPr>
              <a:t>Because of this men and women did everything  they could to keep their skin pale –often women used dangerous  </a:t>
            </a:r>
            <a:r>
              <a:rPr lang="en-US" b="1" dirty="0" smtClean="0">
                <a:solidFill>
                  <a:srgbClr val="7030A0"/>
                </a:solidFill>
              </a:rPr>
              <a:t>ch</a:t>
            </a:r>
            <a:r>
              <a:rPr lang="en-US" dirty="0" smtClean="0">
                <a:solidFill>
                  <a:srgbClr val="7030A0"/>
                </a:solidFill>
              </a:rPr>
              <a:t>emicals to paint their faces, which  sometimes resulted in a painful death. </a:t>
            </a:r>
            <a:endParaRPr lang="ru-RU" dirty="0" smtClean="0">
              <a:solidFill>
                <a:srgbClr val="7030A0"/>
              </a:solidFill>
            </a:endParaRP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cs typeface="Times New Roman" pitchFamily="18" charset="0"/>
              </a:rPr>
              <a:t>Page 40, Read the text “Skin” yourself</a:t>
            </a:r>
            <a:endParaRPr lang="ru-RU" dirty="0"/>
          </a:p>
        </p:txBody>
      </p:sp>
      <p:sp>
        <p:nvSpPr>
          <p:cNvPr id="3" name="Содержимое 2"/>
          <p:cNvSpPr>
            <a:spLocks noGrp="1"/>
          </p:cNvSpPr>
          <p:nvPr>
            <p:ph idx="1"/>
          </p:nvPr>
        </p:nvSpPr>
        <p:spPr/>
        <p:txBody>
          <a:bodyPr/>
          <a:lstStyle/>
          <a:p>
            <a:pPr>
              <a:buNone/>
            </a:pPr>
            <a:r>
              <a:rPr lang="en-US" dirty="0" smtClean="0"/>
              <a:t>Because of this men and women did everything  they could to keep their skin pale –often women used dangerous  </a:t>
            </a:r>
            <a:r>
              <a:rPr lang="en-US" b="1" dirty="0" smtClean="0"/>
              <a:t>ch</a:t>
            </a:r>
            <a:r>
              <a:rPr lang="en-US" dirty="0" smtClean="0"/>
              <a:t>emicals to paint their faces, which  sometimes resulted in a painful death. </a:t>
            </a:r>
            <a:endParaRPr lang="ru-RU" dirty="0" smtClean="0"/>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cs typeface="Times New Roman" pitchFamily="18" charset="0"/>
              </a:rPr>
              <a:t>Page 40, translate the text “Skin” </a:t>
            </a:r>
            <a:endParaRPr lang="ru-RU" dirty="0"/>
          </a:p>
        </p:txBody>
      </p:sp>
      <p:sp>
        <p:nvSpPr>
          <p:cNvPr id="3" name="Содержимое 2"/>
          <p:cNvSpPr>
            <a:spLocks noGrp="1"/>
          </p:cNvSpPr>
          <p:nvPr>
            <p:ph idx="1"/>
          </p:nvPr>
        </p:nvSpPr>
        <p:spPr/>
        <p:txBody>
          <a:bodyPr/>
          <a:lstStyle/>
          <a:p>
            <a:r>
              <a:rPr lang="en-US" b="1" dirty="0" smtClean="0"/>
              <a:t>Because of this men and women did everything  they could to keep their skin pale –often women used dangerous  chemicals to paint their faces, which  sometimes resulted in a painful death. </a:t>
            </a:r>
            <a:endParaRPr lang="ru-RU" b="1" dirty="0" smtClean="0"/>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cs typeface="Times New Roman" pitchFamily="18" charset="0"/>
              </a:rPr>
              <a:t>Page 40, Read the text “Skin” after the teacher</a:t>
            </a:r>
            <a:endParaRPr lang="ru-RU" dirty="0"/>
          </a:p>
        </p:txBody>
      </p:sp>
      <p:sp>
        <p:nvSpPr>
          <p:cNvPr id="3" name="Содержимое 2"/>
          <p:cNvSpPr>
            <a:spLocks noGrp="1"/>
          </p:cNvSpPr>
          <p:nvPr>
            <p:ph idx="1"/>
          </p:nvPr>
        </p:nvSpPr>
        <p:spPr/>
        <p:txBody>
          <a:bodyPr/>
          <a:lstStyle/>
          <a:p>
            <a:r>
              <a:rPr lang="en-US" dirty="0" smtClean="0">
                <a:solidFill>
                  <a:srgbClr val="7030A0"/>
                </a:solidFill>
              </a:rPr>
              <a:t>This didn’t </a:t>
            </a:r>
            <a:r>
              <a:rPr lang="en-US" b="1" dirty="0" smtClean="0">
                <a:solidFill>
                  <a:srgbClr val="7030A0"/>
                </a:solidFill>
              </a:rPr>
              <a:t>ch</a:t>
            </a:r>
            <a:r>
              <a:rPr lang="en-US" dirty="0" smtClean="0">
                <a:solidFill>
                  <a:srgbClr val="7030A0"/>
                </a:solidFill>
              </a:rPr>
              <a:t>ange until the 1920s when Coco </a:t>
            </a:r>
            <a:r>
              <a:rPr lang="en-US" b="1" dirty="0" smtClean="0">
                <a:solidFill>
                  <a:srgbClr val="7030A0"/>
                </a:solidFill>
              </a:rPr>
              <a:t>Ch</a:t>
            </a:r>
            <a:r>
              <a:rPr lang="en-US" dirty="0" smtClean="0">
                <a:solidFill>
                  <a:srgbClr val="7030A0"/>
                </a:solidFill>
              </a:rPr>
              <a:t>anel, a famous fashion designer, accidentally  fell asleep in the sun. </a:t>
            </a:r>
            <a:endParaRPr lang="ru-RU" dirty="0">
              <a:solidFill>
                <a:srgbClr val="7030A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cs typeface="Times New Roman" pitchFamily="18" charset="0"/>
              </a:rPr>
              <a:t>Page 40, Read the text “Skin” yourself</a:t>
            </a:r>
            <a:endParaRPr lang="ru-RU" dirty="0"/>
          </a:p>
        </p:txBody>
      </p:sp>
      <p:sp>
        <p:nvSpPr>
          <p:cNvPr id="3" name="Содержимое 2"/>
          <p:cNvSpPr>
            <a:spLocks noGrp="1"/>
          </p:cNvSpPr>
          <p:nvPr>
            <p:ph idx="1"/>
          </p:nvPr>
        </p:nvSpPr>
        <p:spPr/>
        <p:txBody>
          <a:bodyPr/>
          <a:lstStyle/>
          <a:p>
            <a:r>
              <a:rPr lang="en-US" dirty="0" smtClean="0"/>
              <a:t>This didn’t </a:t>
            </a:r>
            <a:r>
              <a:rPr lang="en-US" b="1" dirty="0" smtClean="0"/>
              <a:t>ch</a:t>
            </a:r>
            <a:r>
              <a:rPr lang="en-US" dirty="0" smtClean="0"/>
              <a:t>ange until the 1920s when Coco </a:t>
            </a:r>
            <a:r>
              <a:rPr lang="en-US" b="1" dirty="0" smtClean="0"/>
              <a:t>Ch</a:t>
            </a:r>
            <a:r>
              <a:rPr lang="en-US" dirty="0" smtClean="0"/>
              <a:t>anel, a famous fashion designer, accidentally  fell asleep in the sun. </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cs typeface="Times New Roman" pitchFamily="18" charset="0"/>
              </a:rPr>
              <a:t>Page 40, translate the text “Skin” </a:t>
            </a:r>
            <a:endParaRPr lang="ru-RU" dirty="0"/>
          </a:p>
        </p:txBody>
      </p:sp>
      <p:sp>
        <p:nvSpPr>
          <p:cNvPr id="3" name="Содержимое 2"/>
          <p:cNvSpPr>
            <a:spLocks noGrp="1"/>
          </p:cNvSpPr>
          <p:nvPr>
            <p:ph idx="1"/>
          </p:nvPr>
        </p:nvSpPr>
        <p:spPr/>
        <p:txBody>
          <a:bodyPr/>
          <a:lstStyle/>
          <a:p>
            <a:r>
              <a:rPr lang="en-US" b="1" dirty="0" smtClean="0"/>
              <a:t>This didn’t change until the 1920s when Coco Chanel, a famous fashion designer, accidentally  fell asleep in the sun. </a:t>
            </a:r>
            <a:endParaRPr lang="ru-RU" b="1" dirty="0" smtClean="0"/>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cs typeface="Times New Roman" pitchFamily="18" charset="0"/>
              </a:rPr>
              <a:t>Page 40, Read the text “Skin” after the teacher</a:t>
            </a:r>
            <a:endParaRPr lang="ru-RU" dirty="0"/>
          </a:p>
        </p:txBody>
      </p:sp>
      <p:sp>
        <p:nvSpPr>
          <p:cNvPr id="3" name="Содержимое 2"/>
          <p:cNvSpPr>
            <a:spLocks noGrp="1"/>
          </p:cNvSpPr>
          <p:nvPr>
            <p:ph idx="1"/>
          </p:nvPr>
        </p:nvSpPr>
        <p:spPr/>
        <p:txBody>
          <a:bodyPr/>
          <a:lstStyle/>
          <a:p>
            <a:r>
              <a:rPr lang="en-US" dirty="0" smtClean="0">
                <a:solidFill>
                  <a:srgbClr val="7030A0"/>
                </a:solidFill>
              </a:rPr>
              <a:t>The suntan  was born and remained popular  for the rest of the twentieth cen</a:t>
            </a:r>
            <a:r>
              <a:rPr lang="en-US" b="1" dirty="0" smtClean="0">
                <a:solidFill>
                  <a:srgbClr val="7030A0"/>
                </a:solidFill>
              </a:rPr>
              <a:t>tur</a:t>
            </a:r>
            <a:r>
              <a:rPr lang="en-US" dirty="0" smtClean="0">
                <a:solidFill>
                  <a:srgbClr val="7030A0"/>
                </a:solidFill>
              </a:rPr>
              <a:t>y – an easy way to show that you were ri</a:t>
            </a:r>
            <a:r>
              <a:rPr lang="en-US" b="1" dirty="0" smtClean="0">
                <a:solidFill>
                  <a:srgbClr val="7030A0"/>
                </a:solidFill>
              </a:rPr>
              <a:t>ch </a:t>
            </a:r>
            <a:r>
              <a:rPr lang="en-US" dirty="0" smtClean="0">
                <a:solidFill>
                  <a:srgbClr val="7030A0"/>
                </a:solidFill>
              </a:rPr>
              <a:t> enough to spend your holidays  in exotic , sunny places. </a:t>
            </a:r>
            <a:endParaRPr lang="ru-RU" dirty="0">
              <a:solidFill>
                <a:srgbClr val="7030A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cs typeface="Times New Roman" pitchFamily="18" charset="0"/>
              </a:rPr>
              <a:t>Page 40, Read the text “Skin” yourself</a:t>
            </a:r>
            <a:endParaRPr lang="ru-RU" dirty="0"/>
          </a:p>
        </p:txBody>
      </p:sp>
      <p:sp>
        <p:nvSpPr>
          <p:cNvPr id="3" name="Содержимое 2"/>
          <p:cNvSpPr>
            <a:spLocks noGrp="1"/>
          </p:cNvSpPr>
          <p:nvPr>
            <p:ph idx="1"/>
          </p:nvPr>
        </p:nvSpPr>
        <p:spPr/>
        <p:txBody>
          <a:bodyPr/>
          <a:lstStyle/>
          <a:p>
            <a:r>
              <a:rPr lang="en-US" dirty="0" smtClean="0"/>
              <a:t>The suntan  was born and remained popular  for the rest of the twentieth cen</a:t>
            </a:r>
            <a:r>
              <a:rPr lang="en-US" b="1" dirty="0" smtClean="0"/>
              <a:t>tur</a:t>
            </a:r>
            <a:r>
              <a:rPr lang="en-US" dirty="0" smtClean="0"/>
              <a:t>y – an easy way to show that you were ri</a:t>
            </a:r>
            <a:r>
              <a:rPr lang="en-US" b="1" dirty="0" smtClean="0"/>
              <a:t>ch </a:t>
            </a:r>
            <a:r>
              <a:rPr lang="en-US" dirty="0" smtClean="0"/>
              <a:t> enough to spend your holidays  in exotic , sunny places.</a:t>
            </a:r>
            <a:endParaRPr lang="ru-RU" dirty="0" smtClean="0"/>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cs typeface="Times New Roman" pitchFamily="18" charset="0"/>
              </a:rPr>
              <a:t>Page 40, translate the text “Skin” </a:t>
            </a:r>
            <a:endParaRPr lang="ru-RU" dirty="0"/>
          </a:p>
        </p:txBody>
      </p:sp>
      <p:sp>
        <p:nvSpPr>
          <p:cNvPr id="3" name="Содержимое 2"/>
          <p:cNvSpPr>
            <a:spLocks noGrp="1"/>
          </p:cNvSpPr>
          <p:nvPr>
            <p:ph idx="1"/>
          </p:nvPr>
        </p:nvSpPr>
        <p:spPr/>
        <p:txBody>
          <a:bodyPr/>
          <a:lstStyle/>
          <a:p>
            <a:r>
              <a:rPr lang="en-US" b="1" dirty="0" smtClean="0"/>
              <a:t>The suntan  was born and remained popular  for the rest of the twentieth century – an easy way to show that you were rich  enough to spend your holidays  in exotic , sunny places.</a:t>
            </a:r>
            <a:endParaRPr lang="ru-RU" b="1" dirty="0" smtClean="0"/>
          </a:p>
          <a:p>
            <a:endParaRPr lang="ru-RU"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solidFill>
                  <a:srgbClr val="FFC000"/>
                </a:solidFill>
              </a:rPr>
              <a:t>(3)</a:t>
            </a:r>
            <a:r>
              <a:rPr lang="en-US" sz="3600" b="1" dirty="0" smtClean="0"/>
              <a:t>Greeting and checking the connection</a:t>
            </a:r>
            <a:r>
              <a:rPr lang="ru-RU" sz="3600" b="1" dirty="0" smtClean="0"/>
              <a:t/>
            </a:r>
            <a:br>
              <a:rPr lang="ru-RU" sz="3600" b="1" dirty="0" smtClean="0"/>
            </a:br>
            <a:r>
              <a:rPr lang="en-US" sz="3600" b="1" dirty="0" smtClean="0"/>
              <a:t> </a:t>
            </a:r>
            <a:r>
              <a:rPr lang="en-US" sz="3600" b="1" dirty="0" smtClean="0">
                <a:solidFill>
                  <a:srgbClr val="7030A0"/>
                </a:solidFill>
              </a:rPr>
              <a:t>(</a:t>
            </a:r>
            <a:r>
              <a:rPr lang="ru-RU" sz="3600" b="1" dirty="0" smtClean="0">
                <a:solidFill>
                  <a:srgbClr val="7030A0"/>
                </a:solidFill>
              </a:rPr>
              <a:t>Приветствие и проверка связи)</a:t>
            </a:r>
            <a:endParaRPr lang="ru-RU" sz="3600" dirty="0"/>
          </a:p>
        </p:txBody>
      </p:sp>
      <p:sp>
        <p:nvSpPr>
          <p:cNvPr id="3" name="Содержимое 2"/>
          <p:cNvSpPr>
            <a:spLocks noGrp="1"/>
          </p:cNvSpPr>
          <p:nvPr>
            <p:ph idx="1"/>
          </p:nvPr>
        </p:nvSpPr>
        <p:spPr/>
        <p:txBody>
          <a:bodyPr>
            <a:normAutofit fontScale="92500" lnSpcReduction="20000"/>
          </a:bodyPr>
          <a:lstStyle/>
          <a:p>
            <a:r>
              <a:rPr lang="en-US" b="1" dirty="0" smtClean="0"/>
              <a:t>Good morning. Glad to meet you. </a:t>
            </a:r>
            <a:r>
              <a:rPr lang="en-US" b="1" dirty="0" smtClean="0">
                <a:solidFill>
                  <a:srgbClr val="7030A0"/>
                </a:solidFill>
              </a:rPr>
              <a:t>(</a:t>
            </a:r>
            <a:r>
              <a:rPr lang="ru-RU" b="1" dirty="0" smtClean="0">
                <a:solidFill>
                  <a:srgbClr val="7030A0"/>
                </a:solidFill>
              </a:rPr>
              <a:t>Доброе утро. Рада встрече с вами)</a:t>
            </a:r>
          </a:p>
          <a:p>
            <a:pPr>
              <a:buNone/>
            </a:pPr>
            <a:endParaRPr lang="ru-RU" b="1" dirty="0" smtClean="0">
              <a:solidFill>
                <a:srgbClr val="7030A0"/>
              </a:solidFill>
            </a:endParaRPr>
          </a:p>
          <a:p>
            <a:r>
              <a:rPr lang="en-US" b="1" dirty="0" smtClean="0"/>
              <a:t>How are you? </a:t>
            </a:r>
            <a:r>
              <a:rPr lang="en-US" b="1" dirty="0" smtClean="0">
                <a:solidFill>
                  <a:srgbClr val="7030A0"/>
                </a:solidFill>
              </a:rPr>
              <a:t>(</a:t>
            </a:r>
            <a:r>
              <a:rPr lang="ru-RU" b="1" dirty="0" smtClean="0">
                <a:solidFill>
                  <a:srgbClr val="7030A0"/>
                </a:solidFill>
              </a:rPr>
              <a:t>Как вы?)</a:t>
            </a:r>
            <a:r>
              <a:rPr lang="en-US" b="1" dirty="0" smtClean="0"/>
              <a:t> </a:t>
            </a:r>
          </a:p>
          <a:p>
            <a:r>
              <a:rPr lang="en-US" b="1" dirty="0" smtClean="0"/>
              <a:t>Is everything OK with  your sound and your picture. </a:t>
            </a:r>
            <a:r>
              <a:rPr lang="en-US" b="1" dirty="0" smtClean="0">
                <a:solidFill>
                  <a:srgbClr val="7030A0"/>
                </a:solidFill>
              </a:rPr>
              <a:t>(</a:t>
            </a:r>
            <a:r>
              <a:rPr lang="ru-RU" b="1" dirty="0" smtClean="0">
                <a:solidFill>
                  <a:srgbClr val="7030A0"/>
                </a:solidFill>
              </a:rPr>
              <a:t>Все ли в порядке со звуком и изображением?)</a:t>
            </a:r>
          </a:p>
          <a:p>
            <a:endParaRPr lang="ru-RU" b="1" dirty="0" smtClean="0">
              <a:solidFill>
                <a:srgbClr val="7030A0"/>
              </a:solidFill>
            </a:endParaRPr>
          </a:p>
          <a:p>
            <a:pPr>
              <a:buNone/>
            </a:pPr>
            <a:r>
              <a:rPr lang="en-US" b="1" dirty="0" smtClean="0">
                <a:solidFill>
                  <a:srgbClr val="C00000"/>
                </a:solidFill>
              </a:rPr>
              <a:t>I am fine. Everything is OK.</a:t>
            </a:r>
            <a:r>
              <a:rPr lang="en-US" b="1" dirty="0" smtClean="0">
                <a:solidFill>
                  <a:srgbClr val="7030A0"/>
                </a:solidFill>
              </a:rPr>
              <a:t>(</a:t>
            </a:r>
            <a:r>
              <a:rPr lang="ru-RU" b="1" dirty="0" smtClean="0">
                <a:solidFill>
                  <a:srgbClr val="7030A0"/>
                </a:solidFill>
              </a:rPr>
              <a:t>Все в порядке)</a:t>
            </a:r>
            <a:endParaRPr lang="en-US" b="1" dirty="0" smtClean="0">
              <a:solidFill>
                <a:srgbClr val="C00000"/>
              </a:solidFill>
            </a:endParaRPr>
          </a:p>
          <a:p>
            <a:pPr>
              <a:buNone/>
            </a:pPr>
            <a:r>
              <a:rPr lang="en-US" b="1" dirty="0" smtClean="0">
                <a:solidFill>
                  <a:srgbClr val="C00000"/>
                </a:solidFill>
              </a:rPr>
              <a:t>I have some problems. </a:t>
            </a:r>
            <a:r>
              <a:rPr lang="en-US" b="1" dirty="0" smtClean="0">
                <a:solidFill>
                  <a:srgbClr val="7030A0"/>
                </a:solidFill>
              </a:rPr>
              <a:t>(</a:t>
            </a:r>
            <a:r>
              <a:rPr lang="ru-RU" b="1" dirty="0" smtClean="0">
                <a:solidFill>
                  <a:srgbClr val="7030A0"/>
                </a:solidFill>
              </a:rPr>
              <a:t>Есть проблемы.)</a:t>
            </a:r>
            <a:endParaRPr lang="ru-RU" dirty="0" smtClean="0"/>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cs typeface="Times New Roman" pitchFamily="18" charset="0"/>
              </a:rPr>
              <a:t>Page 40, translate the text “Skin” </a:t>
            </a:r>
            <a:endParaRPr lang="ru-RU" dirty="0"/>
          </a:p>
        </p:txBody>
      </p:sp>
      <p:sp>
        <p:nvSpPr>
          <p:cNvPr id="3" name="Содержимое 2"/>
          <p:cNvSpPr>
            <a:spLocks noGrp="1"/>
          </p:cNvSpPr>
          <p:nvPr>
            <p:ph idx="1"/>
          </p:nvPr>
        </p:nvSpPr>
        <p:spPr/>
        <p:txBody>
          <a:bodyPr/>
          <a:lstStyle/>
          <a:p>
            <a:r>
              <a:rPr lang="en-US" b="1" dirty="0" smtClean="0"/>
              <a:t>The suntan  was born and remained popular  for the rest of the twentieth century – an easy way to show that you were rich  enough to spend your holidays  in exotic , sunny places.</a:t>
            </a:r>
            <a:endParaRPr lang="ru-RU" b="1" dirty="0" smtClean="0"/>
          </a:p>
          <a:p>
            <a:endParaRPr lang="ru-RU"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Back translation</a:t>
            </a:r>
            <a:endParaRPr lang="ru-RU" dirty="0"/>
          </a:p>
        </p:txBody>
      </p:sp>
      <p:sp>
        <p:nvSpPr>
          <p:cNvPr id="3" name="Содержимое 2"/>
          <p:cNvSpPr>
            <a:spLocks noGrp="1"/>
          </p:cNvSpPr>
          <p:nvPr>
            <p:ph idx="1"/>
          </p:nvPr>
        </p:nvSpPr>
        <p:spPr/>
        <p:txBody>
          <a:bodyPr>
            <a:normAutofit fontScale="92500"/>
          </a:bodyPr>
          <a:lstStyle/>
          <a:p>
            <a:pPr marL="514350" indent="-514350">
              <a:buAutoNum type="arabicParenR"/>
            </a:pPr>
            <a:r>
              <a:rPr lang="ru-RU" b="1" u="sng" dirty="0" smtClean="0">
                <a:solidFill>
                  <a:srgbClr val="7030A0"/>
                </a:solidFill>
              </a:rPr>
              <a:t>Сейчас модно иметь темный цвет кожи.</a:t>
            </a:r>
          </a:p>
          <a:p>
            <a:pPr marL="514350" indent="-514350">
              <a:buAutoNum type="arabicParenR"/>
            </a:pPr>
            <a:endParaRPr lang="ru-RU" b="1" u="sng" dirty="0" smtClean="0"/>
          </a:p>
          <a:p>
            <a:pPr marL="514350" indent="-514350">
              <a:buNone/>
            </a:pPr>
            <a:r>
              <a:rPr lang="ru-RU" b="1" dirty="0" smtClean="0"/>
              <a:t>*</a:t>
            </a:r>
            <a:r>
              <a:rPr lang="en-US" b="1" dirty="0" smtClean="0"/>
              <a:t>During the Renaissance in Europe it was unfashionable to have a dark complexion because it was a sign that you worked outside.</a:t>
            </a:r>
            <a:endParaRPr lang="ru-RU" b="1" dirty="0" smtClean="0"/>
          </a:p>
          <a:p>
            <a:pPr marL="514350" indent="-514350">
              <a:buNone/>
            </a:pPr>
            <a:r>
              <a:rPr lang="ru-RU" b="1" dirty="0" smtClean="0"/>
              <a:t>** </a:t>
            </a:r>
            <a:r>
              <a:rPr lang="en-US" b="1" dirty="0" smtClean="0"/>
              <a:t>was, were- </a:t>
            </a:r>
            <a:r>
              <a:rPr lang="ru-RU" b="1" dirty="0" smtClean="0"/>
              <a:t>в прошлом</a:t>
            </a:r>
          </a:p>
          <a:p>
            <a:pPr marL="514350" indent="-514350">
              <a:buNone/>
            </a:pPr>
            <a:r>
              <a:rPr lang="en-US" b="1" dirty="0" smtClean="0"/>
              <a:t>Am/is/are – </a:t>
            </a:r>
            <a:r>
              <a:rPr lang="ru-RU" b="1" dirty="0" smtClean="0"/>
              <a:t>в настоящем</a:t>
            </a:r>
          </a:p>
          <a:p>
            <a:pPr marL="514350" indent="-514350">
              <a:buNone/>
            </a:pPr>
            <a:r>
              <a:rPr lang="ru-RU" b="1" dirty="0" smtClean="0"/>
              <a:t>*** </a:t>
            </a:r>
            <a:r>
              <a:rPr lang="en-US" b="1" dirty="0" smtClean="0"/>
              <a:t>now – c</a:t>
            </a:r>
            <a:r>
              <a:rPr lang="ru-RU" b="1" dirty="0" err="1" smtClean="0"/>
              <a:t>ейчас</a:t>
            </a:r>
            <a:endParaRPr lang="ru-RU" b="1" dirty="0" smtClean="0"/>
          </a:p>
          <a:p>
            <a:pPr marL="514350" indent="-514350">
              <a:buNone/>
            </a:pPr>
            <a:endParaRPr lang="ru-RU" b="1" dirty="0" smtClean="0"/>
          </a:p>
          <a:p>
            <a:pPr marL="514350" indent="-514350">
              <a:buNone/>
            </a:pPr>
            <a:endParaRPr lang="ru-RU" dirty="0" smtClean="0"/>
          </a:p>
          <a:p>
            <a:pPr marL="514350" indent="-514350">
              <a:buFont typeface="Arial" charset="0"/>
              <a:buChar char="•"/>
            </a:pP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Back translation</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b="1" u="sng" dirty="0" smtClean="0">
                <a:solidFill>
                  <a:srgbClr val="7030A0"/>
                </a:solidFill>
              </a:rPr>
              <a:t>2)Женщины и мужчины не хотят иметь бледную кожу.</a:t>
            </a:r>
          </a:p>
          <a:p>
            <a:pPr>
              <a:buNone/>
            </a:pPr>
            <a:r>
              <a:rPr lang="ru-RU" b="1" dirty="0" smtClean="0"/>
              <a:t>*</a:t>
            </a:r>
            <a:r>
              <a:rPr lang="en-US" b="1" dirty="0" smtClean="0"/>
              <a:t>Because of this men and women did everything  they could to keep their skin pale –often women used dangerous  chemicals to paint their faces, which  sometimes resulted in a painful death. </a:t>
            </a:r>
            <a:endParaRPr lang="ru-RU" b="1" dirty="0" smtClean="0"/>
          </a:p>
          <a:p>
            <a:pPr>
              <a:buNone/>
            </a:pPr>
            <a:r>
              <a:rPr lang="ru-RU" b="1" dirty="0" smtClean="0"/>
              <a:t>**</a:t>
            </a:r>
            <a:r>
              <a:rPr lang="ru-RU" b="1" dirty="0" smtClean="0">
                <a:solidFill>
                  <a:srgbClr val="7030A0"/>
                </a:solidFill>
              </a:rPr>
              <a:t> </a:t>
            </a:r>
            <a:r>
              <a:rPr lang="en-US" b="1" dirty="0" smtClean="0"/>
              <a:t>do not -</a:t>
            </a:r>
            <a:r>
              <a:rPr lang="ru-RU" b="1" dirty="0" smtClean="0">
                <a:solidFill>
                  <a:srgbClr val="7030A0"/>
                </a:solidFill>
              </a:rPr>
              <a:t>отрицание в настоящем времени</a:t>
            </a:r>
            <a:endParaRPr lang="en-US" b="1" dirty="0" smtClean="0">
              <a:solidFill>
                <a:srgbClr val="7030A0"/>
              </a:solidFill>
            </a:endParaRPr>
          </a:p>
          <a:p>
            <a:pPr>
              <a:buNone/>
            </a:pPr>
            <a:r>
              <a:rPr lang="en-US" b="1" dirty="0" smtClean="0"/>
              <a:t>*** want </a:t>
            </a:r>
            <a:r>
              <a:rPr lang="en-US" b="1" dirty="0" smtClean="0">
                <a:solidFill>
                  <a:srgbClr val="7030A0"/>
                </a:solidFill>
              </a:rPr>
              <a:t>– (</a:t>
            </a:r>
            <a:r>
              <a:rPr lang="ru-RU" b="1" dirty="0" smtClean="0">
                <a:solidFill>
                  <a:srgbClr val="7030A0"/>
                </a:solidFill>
              </a:rPr>
              <a:t>хотят)</a:t>
            </a:r>
          </a:p>
          <a:p>
            <a:pPr>
              <a:buNone/>
            </a:pPr>
            <a:r>
              <a:rPr lang="ru-RU" b="1" dirty="0" smtClean="0"/>
              <a:t>**** </a:t>
            </a:r>
            <a:r>
              <a:rPr lang="en-US" b="1" dirty="0" smtClean="0"/>
              <a:t>to have </a:t>
            </a:r>
            <a:r>
              <a:rPr lang="en-US" b="1" dirty="0" smtClean="0">
                <a:solidFill>
                  <a:srgbClr val="7030A0"/>
                </a:solidFill>
              </a:rPr>
              <a:t>(</a:t>
            </a:r>
            <a:r>
              <a:rPr lang="ru-RU" b="1" dirty="0" smtClean="0">
                <a:solidFill>
                  <a:srgbClr val="7030A0"/>
                </a:solidFill>
              </a:rPr>
              <a:t>иметь)</a:t>
            </a:r>
            <a:endParaRPr lang="ru-RU" b="1" dirty="0">
              <a:solidFill>
                <a:srgbClr val="7030A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Back translation</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b="1" dirty="0" smtClean="0"/>
              <a:t>3)</a:t>
            </a:r>
            <a:r>
              <a:rPr lang="en-US" b="1" dirty="0" smtClean="0"/>
              <a:t> </a:t>
            </a:r>
            <a:r>
              <a:rPr lang="ru-RU" b="1" u="sng" dirty="0" smtClean="0">
                <a:solidFill>
                  <a:srgbClr val="7030A0"/>
                </a:solidFill>
              </a:rPr>
              <a:t>Солнечный загар показывает, что ты богат  и проводишь свои каникулы в экзотических солнечных местах.</a:t>
            </a:r>
            <a:endParaRPr lang="ru-RU" b="1" u="sng" dirty="0" smtClean="0"/>
          </a:p>
          <a:p>
            <a:pPr>
              <a:buNone/>
            </a:pPr>
            <a:r>
              <a:rPr lang="ru-RU" b="1" dirty="0" smtClean="0"/>
              <a:t>*</a:t>
            </a:r>
            <a:r>
              <a:rPr lang="en-US" b="1" dirty="0" smtClean="0"/>
              <a:t>The suntan  was born and remained popular  for the rest of the twentieth century – an easy way to show that you were rich  enough to spend your holidays  in exotic , sunny places</a:t>
            </a:r>
            <a:r>
              <a:rPr lang="ru-RU" b="1" dirty="0" smtClean="0"/>
              <a:t>.</a:t>
            </a:r>
          </a:p>
          <a:p>
            <a:pPr>
              <a:buNone/>
            </a:pPr>
            <a:r>
              <a:rPr lang="ru-RU" b="1" dirty="0" smtClean="0"/>
              <a:t>**В настоящем простом времени</a:t>
            </a:r>
            <a:r>
              <a:rPr lang="en-US" b="1" dirty="0" smtClean="0"/>
              <a:t>:</a:t>
            </a:r>
            <a:r>
              <a:rPr lang="ru-RU" b="1" dirty="0" smtClean="0"/>
              <a:t> </a:t>
            </a:r>
            <a:endParaRPr lang="en-US" b="1" dirty="0" smtClean="0"/>
          </a:p>
          <a:p>
            <a:pPr>
              <a:buNone/>
            </a:pPr>
            <a:r>
              <a:rPr lang="ru-RU" b="1" dirty="0" smtClean="0"/>
              <a:t>он/</a:t>
            </a:r>
            <a:r>
              <a:rPr lang="ru-RU" b="1" dirty="0" err="1" smtClean="0"/>
              <a:t>она,оно</a:t>
            </a:r>
            <a:r>
              <a:rPr lang="ru-RU" b="1" dirty="0" smtClean="0"/>
              <a:t> + глагол</a:t>
            </a:r>
            <a:r>
              <a:rPr lang="en-US" b="1" dirty="0" smtClean="0">
                <a:solidFill>
                  <a:srgbClr val="C00000"/>
                </a:solidFill>
              </a:rPr>
              <a:t>s</a:t>
            </a:r>
          </a:p>
          <a:p>
            <a:pPr marL="514350" indent="-514350">
              <a:buNone/>
            </a:pPr>
            <a:r>
              <a:rPr lang="en-US" b="1" dirty="0" smtClean="0"/>
              <a:t>***was, were- </a:t>
            </a:r>
            <a:r>
              <a:rPr lang="ru-RU" b="1" dirty="0" smtClean="0"/>
              <a:t>в прошлом</a:t>
            </a:r>
          </a:p>
          <a:p>
            <a:pPr marL="514350" indent="-514350">
              <a:buNone/>
            </a:pPr>
            <a:r>
              <a:rPr lang="en-US" b="1" dirty="0" smtClean="0"/>
              <a:t>Am/is/are – </a:t>
            </a:r>
            <a:r>
              <a:rPr lang="ru-RU" b="1" dirty="0" smtClean="0"/>
              <a:t>в настоящем</a:t>
            </a:r>
          </a:p>
          <a:p>
            <a:pPr>
              <a:buNone/>
            </a:pP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Back translation</a:t>
            </a:r>
            <a:endParaRPr lang="ru-RU" dirty="0"/>
          </a:p>
        </p:txBody>
      </p:sp>
      <p:sp>
        <p:nvSpPr>
          <p:cNvPr id="3" name="Содержимое 2"/>
          <p:cNvSpPr>
            <a:spLocks noGrp="1"/>
          </p:cNvSpPr>
          <p:nvPr>
            <p:ph idx="1"/>
          </p:nvPr>
        </p:nvSpPr>
        <p:spPr/>
        <p:txBody>
          <a:bodyPr>
            <a:normAutofit fontScale="85000" lnSpcReduction="10000"/>
          </a:bodyPr>
          <a:lstStyle/>
          <a:p>
            <a:pPr>
              <a:buNone/>
            </a:pPr>
            <a:r>
              <a:rPr lang="en-US" b="1" dirty="0" smtClean="0">
                <a:solidFill>
                  <a:srgbClr val="7030A0"/>
                </a:solidFill>
              </a:rPr>
              <a:t>4) </a:t>
            </a:r>
            <a:r>
              <a:rPr lang="ru-RU" b="1" u="sng" dirty="0" smtClean="0">
                <a:solidFill>
                  <a:srgbClr val="7030A0"/>
                </a:solidFill>
              </a:rPr>
              <a:t>Опасно спать на солнце</a:t>
            </a:r>
          </a:p>
          <a:p>
            <a:pPr>
              <a:buNone/>
            </a:pPr>
            <a:r>
              <a:rPr lang="ru-RU" b="1" dirty="0" smtClean="0"/>
              <a:t>*</a:t>
            </a:r>
            <a:r>
              <a:rPr lang="en-US" b="1" dirty="0" smtClean="0"/>
              <a:t>Because of this men and women did everything  they could to keep their skin pale –often women used dangerous  chemicals to paint their faces, which  sometimes resulted in a painful death. This didn’t change until the 1920s when Coco Chanel, a famous fashion designer, accidentally  fell asleep in the sun. </a:t>
            </a:r>
            <a:endParaRPr lang="ru-RU" b="1" dirty="0" smtClean="0"/>
          </a:p>
          <a:p>
            <a:pPr>
              <a:buNone/>
            </a:pPr>
            <a:r>
              <a:rPr lang="ru-RU" b="1" dirty="0" smtClean="0"/>
              <a:t>*</a:t>
            </a:r>
            <a:r>
              <a:rPr lang="en-US" b="1" dirty="0" smtClean="0"/>
              <a:t>it is -</a:t>
            </a:r>
            <a:r>
              <a:rPr lang="ru-RU" b="1" dirty="0" smtClean="0">
                <a:solidFill>
                  <a:srgbClr val="7030A0"/>
                </a:solidFill>
              </a:rPr>
              <a:t> подлежащее и сказуемое в безличных предложениях</a:t>
            </a:r>
          </a:p>
          <a:p>
            <a:pPr>
              <a:buNone/>
            </a:pPr>
            <a:r>
              <a:rPr lang="ru-RU" b="1" dirty="0" smtClean="0"/>
              <a:t>** </a:t>
            </a:r>
            <a:r>
              <a:rPr lang="en-US" b="1" dirty="0" smtClean="0"/>
              <a:t>to </a:t>
            </a:r>
            <a:r>
              <a:rPr lang="en-US" b="1" dirty="0" smtClean="0">
                <a:solidFill>
                  <a:srgbClr val="7030A0"/>
                </a:solidFill>
              </a:rPr>
              <a:t>– </a:t>
            </a:r>
            <a:r>
              <a:rPr lang="ru-RU" b="1" dirty="0" smtClean="0">
                <a:solidFill>
                  <a:srgbClr val="7030A0"/>
                </a:solidFill>
              </a:rPr>
              <a:t>ставится перед глаголом, который отвечает на вопрос «что делать?»</a:t>
            </a:r>
            <a:endParaRPr lang="ru-RU"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Back translation</a:t>
            </a:r>
            <a:endParaRPr lang="ru-RU" dirty="0"/>
          </a:p>
        </p:txBody>
      </p:sp>
      <p:sp>
        <p:nvSpPr>
          <p:cNvPr id="3" name="Содержимое 2"/>
          <p:cNvSpPr>
            <a:spLocks noGrp="1"/>
          </p:cNvSpPr>
          <p:nvPr>
            <p:ph idx="1"/>
          </p:nvPr>
        </p:nvSpPr>
        <p:spPr/>
        <p:txBody>
          <a:bodyPr/>
          <a:lstStyle/>
          <a:p>
            <a:pPr>
              <a:buNone/>
            </a:pPr>
            <a:r>
              <a:rPr lang="ru-RU" b="1" u="sng" dirty="0" smtClean="0">
                <a:solidFill>
                  <a:srgbClr val="7030A0"/>
                </a:solidFill>
              </a:rPr>
              <a:t>5) Женщины красят свои лица.</a:t>
            </a:r>
          </a:p>
          <a:p>
            <a:pPr>
              <a:buNone/>
            </a:pPr>
            <a:r>
              <a:rPr lang="ru-RU" b="1" dirty="0" smtClean="0"/>
              <a:t>*</a:t>
            </a:r>
            <a:r>
              <a:rPr lang="en-US" b="1" dirty="0" smtClean="0"/>
              <a:t>Because of this men and women did everything  they could to keep their skin pale –often women used dangerous  chemicals to paint their faces, which  sometimes resulted in a painful death. </a:t>
            </a:r>
            <a:endParaRPr lang="ru-RU"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t>Back translation</a:t>
            </a:r>
            <a:endParaRPr lang="en-US" b="1" dirty="0" smtClean="0">
              <a:solidFill>
                <a:srgbClr val="C00000"/>
              </a:solidFill>
            </a:endParaRPr>
          </a:p>
        </p:txBody>
      </p:sp>
      <p:sp>
        <p:nvSpPr>
          <p:cNvPr id="3" name="Содержимое 2"/>
          <p:cNvSpPr>
            <a:spLocks noGrp="1"/>
          </p:cNvSpPr>
          <p:nvPr>
            <p:ph idx="1"/>
          </p:nvPr>
        </p:nvSpPr>
        <p:spPr/>
        <p:txBody>
          <a:bodyPr>
            <a:normAutofit fontScale="92500" lnSpcReduction="10000"/>
          </a:bodyPr>
          <a:lstStyle/>
          <a:p>
            <a:pPr>
              <a:buNone/>
            </a:pPr>
            <a:r>
              <a:rPr lang="ru-RU" b="1" u="sng" dirty="0" smtClean="0">
                <a:solidFill>
                  <a:srgbClr val="7030A0"/>
                </a:solidFill>
              </a:rPr>
              <a:t>6) Женщина красит свое лицо.</a:t>
            </a:r>
          </a:p>
          <a:p>
            <a:pPr>
              <a:buNone/>
            </a:pPr>
            <a:r>
              <a:rPr lang="ru-RU" b="1" dirty="0" smtClean="0"/>
              <a:t>*</a:t>
            </a:r>
            <a:r>
              <a:rPr lang="en-US" b="1" dirty="0" smtClean="0"/>
              <a:t>Because of this men and women did everything  they could to keep their skin pale –often women used dangerous  chemicals to paint their faces, which  sometimes resulted in a painful death.</a:t>
            </a:r>
            <a:endParaRPr lang="ru-RU" b="1" dirty="0" smtClean="0"/>
          </a:p>
          <a:p>
            <a:pPr>
              <a:buNone/>
            </a:pPr>
            <a:r>
              <a:rPr lang="ru-RU" b="1" dirty="0" smtClean="0"/>
              <a:t>** </a:t>
            </a:r>
            <a:r>
              <a:rPr lang="en-US" b="1" dirty="0" smtClean="0"/>
              <a:t>woman/women</a:t>
            </a:r>
          </a:p>
          <a:p>
            <a:pPr>
              <a:buNone/>
            </a:pPr>
            <a:r>
              <a:rPr lang="en-US" b="1" dirty="0" smtClean="0"/>
              <a:t>*** she – her</a:t>
            </a:r>
          </a:p>
          <a:p>
            <a:pPr>
              <a:buNone/>
            </a:pPr>
            <a:r>
              <a:rPr lang="en-US" b="1" dirty="0" smtClean="0"/>
              <a:t>****</a:t>
            </a:r>
            <a:r>
              <a:rPr lang="ru-RU" b="1" dirty="0" smtClean="0"/>
              <a:t>В настоящем простом времени</a:t>
            </a:r>
            <a:r>
              <a:rPr lang="en-US" b="1" dirty="0" smtClean="0"/>
              <a:t>:</a:t>
            </a:r>
            <a:r>
              <a:rPr lang="ru-RU" b="1" dirty="0" smtClean="0"/>
              <a:t> </a:t>
            </a:r>
            <a:endParaRPr lang="en-US" b="1" dirty="0" smtClean="0"/>
          </a:p>
          <a:p>
            <a:pPr>
              <a:buNone/>
            </a:pPr>
            <a:r>
              <a:rPr lang="ru-RU" b="1" dirty="0" smtClean="0"/>
              <a:t>он/</a:t>
            </a:r>
            <a:r>
              <a:rPr lang="ru-RU" b="1" dirty="0" err="1" smtClean="0"/>
              <a:t>она,оно</a:t>
            </a:r>
            <a:r>
              <a:rPr lang="ru-RU" b="1" dirty="0" smtClean="0"/>
              <a:t> + глагол</a:t>
            </a:r>
            <a:r>
              <a:rPr lang="en-US" b="1" dirty="0" smtClean="0">
                <a:solidFill>
                  <a:srgbClr val="C00000"/>
                </a:solidFill>
              </a:rPr>
              <a:t>s</a:t>
            </a:r>
          </a:p>
          <a:p>
            <a:pPr>
              <a:buNone/>
            </a:pPr>
            <a:endParaRPr lang="en-US" b="1" dirty="0" smtClean="0"/>
          </a:p>
          <a:p>
            <a:pPr>
              <a:buNone/>
            </a:pP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C00000"/>
                </a:solidFill>
              </a:rPr>
              <a:t/>
            </a:r>
            <a:br>
              <a:rPr lang="en-US" b="1" dirty="0" smtClean="0">
                <a:solidFill>
                  <a:srgbClr val="C00000"/>
                </a:solidFill>
              </a:rPr>
            </a:br>
            <a:endParaRPr lang="ru-RU" dirty="0"/>
          </a:p>
        </p:txBody>
      </p:sp>
      <p:sp>
        <p:nvSpPr>
          <p:cNvPr id="3" name="Содержимое 2"/>
          <p:cNvSpPr>
            <a:spLocks noGrp="1"/>
          </p:cNvSpPr>
          <p:nvPr>
            <p:ph idx="1"/>
          </p:nvPr>
        </p:nvSpPr>
        <p:spPr>
          <a:xfrm>
            <a:off x="457200" y="332656"/>
            <a:ext cx="8229600" cy="5793507"/>
          </a:xfrm>
          <a:ln>
            <a:solidFill>
              <a:schemeClr val="accent1"/>
            </a:solidFill>
          </a:ln>
        </p:spPr>
        <p:txBody>
          <a:bodyPr>
            <a:normAutofit lnSpcReduction="10000"/>
          </a:bodyPr>
          <a:lstStyle/>
          <a:p>
            <a:pPr>
              <a:buNone/>
            </a:pPr>
            <a:r>
              <a:rPr lang="en-US" b="1" u="sng" dirty="0" smtClean="0">
                <a:solidFill>
                  <a:srgbClr val="7030A0"/>
                </a:solidFill>
              </a:rPr>
              <a:t>7) </a:t>
            </a:r>
            <a:r>
              <a:rPr lang="ru-RU" b="1" u="sng" dirty="0" smtClean="0">
                <a:solidFill>
                  <a:srgbClr val="7030A0"/>
                </a:solidFill>
              </a:rPr>
              <a:t>Цвет её лица бледный</a:t>
            </a:r>
          </a:p>
          <a:p>
            <a:pPr>
              <a:buNone/>
            </a:pPr>
            <a:r>
              <a:rPr lang="ru-RU" b="1" dirty="0" smtClean="0"/>
              <a:t>*</a:t>
            </a:r>
            <a:r>
              <a:rPr lang="en-US" b="1" dirty="0" smtClean="0"/>
              <a:t>During the Renaissance in Europe it was unfashionable to have a dark complexion because it was a sign that you worked outside. Because of this men and women did everything  they could to keep their skin pale –often women used dangerous  chemicals to paint their faces, which  sometimes resulted in a painful death. </a:t>
            </a:r>
            <a:endParaRPr lang="ru-RU" b="1" dirty="0" smtClean="0"/>
          </a:p>
          <a:p>
            <a:pPr>
              <a:buNone/>
            </a:pPr>
            <a:r>
              <a:rPr lang="ru-RU" b="1" dirty="0" smtClean="0"/>
              <a:t>** </a:t>
            </a:r>
            <a:r>
              <a:rPr lang="en-US" b="1" dirty="0" smtClean="0"/>
              <a:t>she – her</a:t>
            </a:r>
          </a:p>
          <a:p>
            <a:pPr>
              <a:buNone/>
            </a:pPr>
            <a:r>
              <a:rPr lang="en-US" b="1" dirty="0" smtClean="0"/>
              <a:t>*** am/is/are - </a:t>
            </a:r>
            <a:r>
              <a:rPr lang="ru-RU" dirty="0" smtClean="0"/>
              <a:t>если нет глагола используется глагол-связка</a:t>
            </a: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Complete</a:t>
            </a:r>
            <a:endParaRPr lang="ru-RU" dirty="0"/>
          </a:p>
        </p:txBody>
      </p:sp>
      <p:sp>
        <p:nvSpPr>
          <p:cNvPr id="3" name="Содержимое 2"/>
          <p:cNvSpPr>
            <a:spLocks noGrp="1"/>
          </p:cNvSpPr>
          <p:nvPr>
            <p:ph idx="1"/>
          </p:nvPr>
        </p:nvSpPr>
        <p:spPr/>
        <p:txBody>
          <a:bodyPr/>
          <a:lstStyle/>
          <a:p>
            <a:pPr>
              <a:buNone/>
            </a:pPr>
            <a:r>
              <a:rPr lang="en-US" dirty="0" smtClean="0"/>
              <a:t>1)She is pale because…</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Complete</a:t>
            </a:r>
            <a:endParaRPr lang="ru-RU" dirty="0"/>
          </a:p>
        </p:txBody>
      </p:sp>
      <p:sp>
        <p:nvSpPr>
          <p:cNvPr id="3" name="Содержимое 2"/>
          <p:cNvSpPr>
            <a:spLocks noGrp="1"/>
          </p:cNvSpPr>
          <p:nvPr>
            <p:ph idx="1"/>
          </p:nvPr>
        </p:nvSpPr>
        <p:spPr/>
        <p:txBody>
          <a:bodyPr/>
          <a:lstStyle/>
          <a:p>
            <a:pPr>
              <a:buNone/>
            </a:pPr>
            <a:r>
              <a:rPr lang="en-US" dirty="0" smtClean="0"/>
              <a:t>2) It is unfashionable to have…</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1656184"/>
          </a:xfrm>
        </p:spPr>
        <p:txBody>
          <a:bodyPr>
            <a:noAutofit/>
          </a:bodyPr>
          <a:lstStyle/>
          <a:p>
            <a:r>
              <a:rPr lang="ru-RU" sz="3200" b="1" dirty="0" smtClean="0">
                <a:solidFill>
                  <a:srgbClr val="FFC000"/>
                </a:solidFill>
              </a:rPr>
              <a:t>(4)</a:t>
            </a:r>
            <a:r>
              <a:rPr lang="en-US" sz="3200" b="1" dirty="0" smtClean="0"/>
              <a:t>At the lesson you do class</a:t>
            </a:r>
            <a:r>
              <a:rPr lang="ru-RU" sz="3200" b="1" dirty="0" smtClean="0"/>
              <a:t> </a:t>
            </a:r>
            <a:r>
              <a:rPr lang="en-US" sz="3200" b="1" dirty="0" smtClean="0"/>
              <a:t>work in your copybooks.</a:t>
            </a:r>
            <a:br>
              <a:rPr lang="en-US" sz="3200" b="1" dirty="0" smtClean="0"/>
            </a:br>
            <a:r>
              <a:rPr lang="ru-RU" sz="3200" b="1" dirty="0" smtClean="0">
                <a:solidFill>
                  <a:srgbClr val="7030A0"/>
                </a:solidFill>
              </a:rPr>
              <a:t>(На уроке вы выполняете классную работу в тетрадях)</a:t>
            </a:r>
            <a:endParaRPr lang="ru-RU" sz="3200" dirty="0"/>
          </a:p>
        </p:txBody>
      </p:sp>
      <p:sp>
        <p:nvSpPr>
          <p:cNvPr id="3" name="Содержимое 2"/>
          <p:cNvSpPr>
            <a:spLocks noGrp="1"/>
          </p:cNvSpPr>
          <p:nvPr>
            <p:ph idx="1"/>
          </p:nvPr>
        </p:nvSpPr>
        <p:spPr>
          <a:xfrm>
            <a:off x="457200" y="2348880"/>
            <a:ext cx="8229600" cy="3777283"/>
          </a:xfrm>
        </p:spPr>
        <p:txBody>
          <a:bodyPr/>
          <a:lstStyle/>
          <a:p>
            <a:r>
              <a:rPr lang="en-US" b="1" dirty="0" smtClean="0"/>
              <a:t>Write down in your copybook underlined information.</a:t>
            </a:r>
            <a:r>
              <a:rPr lang="ru-RU" b="1" dirty="0" smtClean="0">
                <a:solidFill>
                  <a:srgbClr val="7030A0"/>
                </a:solidFill>
              </a:rPr>
              <a:t>(записываете в тетради </a:t>
            </a:r>
            <a:r>
              <a:rPr lang="ru-RU" b="1" u="sng" dirty="0" smtClean="0">
                <a:solidFill>
                  <a:srgbClr val="7030A0"/>
                </a:solidFill>
              </a:rPr>
              <a:t>подчеркнутую информацию)</a:t>
            </a:r>
            <a:endParaRPr lang="en-US" b="1" u="sng" dirty="0" smtClean="0"/>
          </a:p>
          <a:p>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Complete</a:t>
            </a:r>
            <a:endParaRPr lang="ru-RU" dirty="0"/>
          </a:p>
        </p:txBody>
      </p:sp>
      <p:sp>
        <p:nvSpPr>
          <p:cNvPr id="3" name="Содержимое 2"/>
          <p:cNvSpPr>
            <a:spLocks noGrp="1"/>
          </p:cNvSpPr>
          <p:nvPr>
            <p:ph idx="1"/>
          </p:nvPr>
        </p:nvSpPr>
        <p:spPr/>
        <p:txBody>
          <a:bodyPr/>
          <a:lstStyle/>
          <a:p>
            <a:pPr>
              <a:buNone/>
            </a:pPr>
            <a:r>
              <a:rPr lang="en-US" dirty="0" smtClean="0"/>
              <a:t>3)  An easy way to show that you are rich is to… </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Complete</a:t>
            </a:r>
            <a:endParaRPr lang="ru-RU" dirty="0"/>
          </a:p>
        </p:txBody>
      </p:sp>
      <p:sp>
        <p:nvSpPr>
          <p:cNvPr id="3" name="Содержимое 2"/>
          <p:cNvSpPr>
            <a:spLocks noGrp="1"/>
          </p:cNvSpPr>
          <p:nvPr>
            <p:ph idx="1"/>
          </p:nvPr>
        </p:nvSpPr>
        <p:spPr/>
        <p:txBody>
          <a:bodyPr/>
          <a:lstStyle/>
          <a:p>
            <a:pPr>
              <a:buNone/>
            </a:pPr>
            <a:r>
              <a:rPr lang="en-US" dirty="0" smtClean="0"/>
              <a:t>4) It is painful….</a:t>
            </a: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Complete</a:t>
            </a:r>
            <a:endParaRPr lang="ru-RU" dirty="0"/>
          </a:p>
        </p:txBody>
      </p:sp>
      <p:sp>
        <p:nvSpPr>
          <p:cNvPr id="3" name="Содержимое 2"/>
          <p:cNvSpPr>
            <a:spLocks noGrp="1"/>
          </p:cNvSpPr>
          <p:nvPr>
            <p:ph idx="1"/>
          </p:nvPr>
        </p:nvSpPr>
        <p:spPr/>
        <p:txBody>
          <a:bodyPr/>
          <a:lstStyle/>
          <a:p>
            <a:pPr>
              <a:buNone/>
            </a:pPr>
            <a:r>
              <a:rPr lang="en-US" dirty="0" smtClean="0"/>
              <a:t>5) It is dangerous…</a:t>
            </a: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Complete</a:t>
            </a:r>
            <a:endParaRPr lang="ru-RU" dirty="0"/>
          </a:p>
        </p:txBody>
      </p:sp>
      <p:sp>
        <p:nvSpPr>
          <p:cNvPr id="3" name="Содержимое 2"/>
          <p:cNvSpPr>
            <a:spLocks noGrp="1"/>
          </p:cNvSpPr>
          <p:nvPr>
            <p:ph idx="1"/>
          </p:nvPr>
        </p:nvSpPr>
        <p:spPr/>
        <p:txBody>
          <a:bodyPr/>
          <a:lstStyle/>
          <a:p>
            <a:pPr>
              <a:buNone/>
            </a:pPr>
            <a:r>
              <a:rPr lang="en-US" dirty="0" smtClean="0"/>
              <a:t>6) A dark complexion is a sign that you...</a:t>
            </a:r>
            <a:endParaRPr lang="ru-RU" dirty="0" smtClean="0"/>
          </a:p>
          <a:p>
            <a:pPr>
              <a:buNone/>
            </a:pP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Complete</a:t>
            </a:r>
            <a:endParaRPr lang="ru-RU" dirty="0"/>
          </a:p>
        </p:txBody>
      </p:sp>
      <p:sp>
        <p:nvSpPr>
          <p:cNvPr id="3" name="Содержимое 2"/>
          <p:cNvSpPr>
            <a:spLocks noGrp="1"/>
          </p:cNvSpPr>
          <p:nvPr>
            <p:ph idx="1"/>
          </p:nvPr>
        </p:nvSpPr>
        <p:spPr/>
        <p:txBody>
          <a:bodyPr/>
          <a:lstStyle/>
          <a:p>
            <a:pPr>
              <a:buNone/>
            </a:pPr>
            <a:r>
              <a:rPr lang="en-US" dirty="0" smtClean="0"/>
              <a:t>7) Exotic , sunny places are…</a:t>
            </a:r>
            <a:endParaRPr lang="ru-RU" dirty="0" smtClean="0"/>
          </a:p>
          <a:p>
            <a:pPr>
              <a:buNone/>
            </a:pP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Page 42 Picture</a:t>
            </a:r>
            <a:endParaRPr lang="ru-RU" dirty="0"/>
          </a:p>
        </p:txBody>
      </p:sp>
      <p:sp>
        <p:nvSpPr>
          <p:cNvPr id="3" name="Содержимое 2"/>
          <p:cNvSpPr>
            <a:spLocks noGrp="1"/>
          </p:cNvSpPr>
          <p:nvPr>
            <p:ph idx="1"/>
          </p:nvPr>
        </p:nvSpPr>
        <p:spPr/>
        <p:txBody>
          <a:bodyPr/>
          <a:lstStyle/>
          <a:p>
            <a:pPr marL="514350" indent="-514350">
              <a:buAutoNum type="arabicParenR"/>
            </a:pPr>
            <a:r>
              <a:rPr lang="en-US" dirty="0" smtClean="0"/>
              <a:t>What can you see?</a:t>
            </a:r>
          </a:p>
          <a:p>
            <a:pPr marL="514350" indent="-514350">
              <a:buAutoNum type="arabicParenR"/>
            </a:pPr>
            <a:r>
              <a:rPr lang="en-US" dirty="0" smtClean="0"/>
              <a:t> Where is she?</a:t>
            </a:r>
          </a:p>
          <a:p>
            <a:pPr marL="514350" indent="-514350">
              <a:buAutoNum type="arabicParenR"/>
            </a:pPr>
            <a:r>
              <a:rPr lang="en-US" dirty="0" smtClean="0"/>
              <a:t>What is she doing?</a:t>
            </a:r>
          </a:p>
          <a:p>
            <a:pPr marL="514350" indent="-514350">
              <a:buAutoNum type="arabicParenR"/>
            </a:pPr>
            <a:r>
              <a:rPr lang="en-US" dirty="0" smtClean="0"/>
              <a:t>Describe the way she looks.</a:t>
            </a:r>
          </a:p>
          <a:p>
            <a:pPr marL="514350" indent="-514350">
              <a:buAutoNum type="arabicParenR"/>
            </a:pPr>
            <a:r>
              <a:rPr lang="en-US" dirty="0" smtClean="0"/>
              <a:t>What else can you say about this woman?</a:t>
            </a: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Page 44 Picture</a:t>
            </a:r>
            <a:endParaRPr lang="ru-RU" dirty="0"/>
          </a:p>
        </p:txBody>
      </p:sp>
      <p:sp>
        <p:nvSpPr>
          <p:cNvPr id="3" name="Содержимое 2"/>
          <p:cNvSpPr>
            <a:spLocks noGrp="1"/>
          </p:cNvSpPr>
          <p:nvPr>
            <p:ph idx="1"/>
          </p:nvPr>
        </p:nvSpPr>
        <p:spPr/>
        <p:txBody>
          <a:bodyPr/>
          <a:lstStyle/>
          <a:p>
            <a:pPr marL="514350" indent="-514350">
              <a:buAutoNum type="arabicParenR"/>
            </a:pPr>
            <a:r>
              <a:rPr lang="en-US" dirty="0" smtClean="0"/>
              <a:t>What can you see?</a:t>
            </a:r>
          </a:p>
          <a:p>
            <a:pPr marL="514350" indent="-514350">
              <a:buAutoNum type="arabicParenR"/>
            </a:pPr>
            <a:r>
              <a:rPr lang="en-US" dirty="0" smtClean="0"/>
              <a:t> Where are they?</a:t>
            </a:r>
          </a:p>
          <a:p>
            <a:pPr marL="514350" indent="-514350">
              <a:buAutoNum type="arabicParenR"/>
            </a:pPr>
            <a:r>
              <a:rPr lang="en-US" dirty="0" smtClean="0"/>
              <a:t>What are they doing?</a:t>
            </a:r>
          </a:p>
          <a:p>
            <a:pPr marL="514350" indent="-514350">
              <a:buAutoNum type="arabicParenR"/>
            </a:pPr>
            <a:r>
              <a:rPr lang="en-US" dirty="0" smtClean="0"/>
              <a:t>Describe the way they look.</a:t>
            </a:r>
          </a:p>
          <a:p>
            <a:pPr marL="514350" indent="-514350">
              <a:buAutoNum type="arabicParenR"/>
            </a:pPr>
            <a:r>
              <a:rPr lang="en-US" dirty="0" smtClean="0"/>
              <a:t>What else can you say about these women?</a:t>
            </a:r>
            <a:endParaRPr lang="ru-RU" dirty="0" smtClean="0"/>
          </a:p>
          <a:p>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en-US" b="1" dirty="0" smtClean="0">
                <a:solidFill>
                  <a:srgbClr val="FFC000"/>
                </a:solidFill>
              </a:rPr>
              <a:t>(2</a:t>
            </a:r>
            <a:r>
              <a:rPr lang="ru-RU" b="1" dirty="0" smtClean="0">
                <a:solidFill>
                  <a:srgbClr val="FFC000"/>
                </a:solidFill>
              </a:rPr>
              <a:t>3</a:t>
            </a:r>
            <a:r>
              <a:rPr lang="en-US" b="1" dirty="0" smtClean="0">
                <a:solidFill>
                  <a:srgbClr val="FFC000"/>
                </a:solidFill>
              </a:rPr>
              <a:t>)</a:t>
            </a:r>
            <a:r>
              <a:rPr lang="en-US" b="1" dirty="0" smtClean="0"/>
              <a:t>The lesson is over.</a:t>
            </a:r>
            <a:endParaRPr lang="ru-RU" dirty="0"/>
          </a:p>
        </p:txBody>
      </p:sp>
      <p:pic>
        <p:nvPicPr>
          <p:cNvPr id="4" name="Содержимое 3" descr="Comic Artist Adam Ellis Has Quit Buzzfeed, And Here Are 126 Of His Funniest  Comics | Bored Panda"/>
          <p:cNvPicPr>
            <a:picLocks noGrp="1"/>
          </p:cNvPicPr>
          <p:nvPr>
            <p:ph idx="1"/>
          </p:nvPr>
        </p:nvPicPr>
        <p:blipFill>
          <a:blip r:embed="rId2" cstate="print"/>
          <a:srcRect/>
          <a:stretch>
            <a:fillRect/>
          </a:stretch>
        </p:blipFill>
        <p:spPr bwMode="auto">
          <a:xfrm>
            <a:off x="1619672" y="980728"/>
            <a:ext cx="6336704" cy="576064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FFC000"/>
                </a:solidFill>
              </a:rPr>
              <a:t>(</a:t>
            </a:r>
            <a:r>
              <a:rPr lang="en-US" b="1" dirty="0" smtClean="0">
                <a:solidFill>
                  <a:srgbClr val="FFC000"/>
                </a:solidFill>
              </a:rPr>
              <a:t>5</a:t>
            </a:r>
            <a:r>
              <a:rPr lang="ru-RU" b="1" dirty="0" smtClean="0">
                <a:solidFill>
                  <a:srgbClr val="FFC000"/>
                </a:solidFill>
              </a:rPr>
              <a:t>) </a:t>
            </a:r>
            <a:r>
              <a:rPr lang="en-US" b="1" dirty="0" smtClean="0"/>
              <a:t>Marks for the class</a:t>
            </a:r>
            <a:r>
              <a:rPr lang="ru-RU" b="1" dirty="0" smtClean="0"/>
              <a:t> </a:t>
            </a:r>
            <a:r>
              <a:rPr lang="en-US" b="1" dirty="0" smtClean="0"/>
              <a:t>work</a:t>
            </a:r>
            <a:r>
              <a:rPr lang="ru-RU" b="1" dirty="0" smtClean="0">
                <a:solidFill>
                  <a:srgbClr val="7030A0"/>
                </a:solidFill>
              </a:rPr>
              <a:t> (оценки за классную работу )</a:t>
            </a:r>
            <a:endParaRPr lang="ru-RU" dirty="0"/>
          </a:p>
        </p:txBody>
      </p:sp>
      <p:sp>
        <p:nvSpPr>
          <p:cNvPr id="3" name="Содержимое 2"/>
          <p:cNvSpPr>
            <a:spLocks noGrp="1"/>
          </p:cNvSpPr>
          <p:nvPr>
            <p:ph idx="1"/>
          </p:nvPr>
        </p:nvSpPr>
        <p:spPr/>
        <p:txBody>
          <a:bodyPr/>
          <a:lstStyle/>
          <a:p>
            <a:r>
              <a:rPr lang="en-US" b="1" dirty="0" smtClean="0"/>
              <a:t>The mark for the class</a:t>
            </a:r>
            <a:r>
              <a:rPr lang="ru-RU" b="1" dirty="0" smtClean="0"/>
              <a:t> </a:t>
            </a:r>
            <a:r>
              <a:rPr lang="en-US" b="1" dirty="0" smtClean="0"/>
              <a:t>work is optional </a:t>
            </a:r>
            <a:r>
              <a:rPr lang="ru-RU" b="1" dirty="0" smtClean="0"/>
              <a:t>- </a:t>
            </a:r>
            <a:r>
              <a:rPr lang="en-US" b="1" dirty="0" smtClean="0"/>
              <a:t>send the photo of the class</a:t>
            </a:r>
            <a:r>
              <a:rPr lang="ru-RU" b="1" dirty="0" smtClean="0"/>
              <a:t> </a:t>
            </a:r>
            <a:r>
              <a:rPr lang="en-US" b="1" dirty="0" smtClean="0"/>
              <a:t>work to the teacher by mail.</a:t>
            </a:r>
            <a:r>
              <a:rPr lang="ru-RU" b="1" dirty="0" smtClean="0"/>
              <a:t> </a:t>
            </a:r>
            <a:r>
              <a:rPr lang="ru-RU" b="1" dirty="0" smtClean="0">
                <a:solidFill>
                  <a:srgbClr val="7030A0"/>
                </a:solidFill>
              </a:rPr>
              <a:t>(оценка за классную работу по желанию, отправляем фото работы на почту учителя).</a:t>
            </a:r>
            <a:endParaRPr lang="ru-RU" b="1" dirty="0" smtClean="0"/>
          </a:p>
          <a:p>
            <a:pPr>
              <a:buNone/>
            </a:pPr>
            <a:r>
              <a:rPr lang="en-US" b="1" dirty="0" smtClean="0"/>
              <a:t>“5” – no mistakes </a:t>
            </a:r>
            <a:r>
              <a:rPr lang="en-US" b="1" dirty="0" smtClean="0">
                <a:solidFill>
                  <a:srgbClr val="7030A0"/>
                </a:solidFill>
              </a:rPr>
              <a:t>(</a:t>
            </a:r>
            <a:r>
              <a:rPr lang="ru-RU" b="1" dirty="0" smtClean="0">
                <a:solidFill>
                  <a:srgbClr val="7030A0"/>
                </a:solidFill>
              </a:rPr>
              <a:t>нет ошибок)</a:t>
            </a:r>
            <a:endParaRPr lang="en-US" b="1" dirty="0" smtClean="0"/>
          </a:p>
          <a:p>
            <a:pPr>
              <a:buNone/>
            </a:pPr>
            <a:r>
              <a:rPr lang="en-US" b="1" dirty="0" smtClean="0"/>
              <a:t>“4” – few mistakes</a:t>
            </a:r>
            <a:r>
              <a:rPr lang="ru-RU" b="1" dirty="0" smtClean="0"/>
              <a:t> </a:t>
            </a:r>
            <a:r>
              <a:rPr lang="ru-RU" b="1" dirty="0" smtClean="0">
                <a:solidFill>
                  <a:srgbClr val="7030A0"/>
                </a:solidFill>
              </a:rPr>
              <a:t>(мало ошибок)</a:t>
            </a:r>
            <a:endParaRPr lang="en-US" b="1" dirty="0" smtClean="0">
              <a:solidFill>
                <a:srgbClr val="7030A0"/>
              </a:solidFill>
            </a:endParaRPr>
          </a:p>
          <a:p>
            <a:pPr>
              <a:buNone/>
            </a:pPr>
            <a:r>
              <a:rPr lang="en-US" b="1" dirty="0" smtClean="0"/>
              <a:t>“3” – many mistakes </a:t>
            </a:r>
            <a:r>
              <a:rPr lang="ru-RU" b="1" dirty="0" smtClean="0">
                <a:solidFill>
                  <a:srgbClr val="7030A0"/>
                </a:solidFill>
              </a:rPr>
              <a:t>(много ошибок)</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solidFill>
                  <a:srgbClr val="FFC000"/>
                </a:solidFill>
              </a:rPr>
              <a:t>(</a:t>
            </a:r>
            <a:r>
              <a:rPr lang="en-US" sz="3600" b="1" dirty="0" smtClean="0">
                <a:solidFill>
                  <a:srgbClr val="FFC000"/>
                </a:solidFill>
              </a:rPr>
              <a:t>6</a:t>
            </a:r>
            <a:r>
              <a:rPr lang="ru-RU" sz="3600" b="1" dirty="0" smtClean="0">
                <a:solidFill>
                  <a:srgbClr val="FFC000"/>
                </a:solidFill>
              </a:rPr>
              <a:t>)</a:t>
            </a:r>
            <a:r>
              <a:rPr lang="en-US" sz="3600" b="1" dirty="0" smtClean="0"/>
              <a:t>Answer our usual questions </a:t>
            </a:r>
            <a:r>
              <a:rPr lang="en-US" sz="3600" b="1" dirty="0" smtClean="0">
                <a:solidFill>
                  <a:srgbClr val="7030A0"/>
                </a:solidFill>
              </a:rPr>
              <a:t>(</a:t>
            </a:r>
            <a:r>
              <a:rPr lang="ru-RU" sz="3600" b="1" dirty="0" smtClean="0">
                <a:solidFill>
                  <a:srgbClr val="7030A0"/>
                </a:solidFill>
              </a:rPr>
              <a:t>Ответьте на наши обычные вопросы)</a:t>
            </a:r>
            <a:endParaRPr lang="ru-RU" sz="3600" dirty="0"/>
          </a:p>
        </p:txBody>
      </p:sp>
      <p:sp>
        <p:nvSpPr>
          <p:cNvPr id="3" name="Содержимое 2"/>
          <p:cNvSpPr>
            <a:spLocks noGrp="1"/>
          </p:cNvSpPr>
          <p:nvPr>
            <p:ph idx="1"/>
          </p:nvPr>
        </p:nvSpPr>
        <p:spPr/>
        <p:txBody>
          <a:bodyPr/>
          <a:lstStyle/>
          <a:p>
            <a:pPr>
              <a:buNone/>
            </a:pPr>
            <a:r>
              <a:rPr lang="en-US" b="1" dirty="0" smtClean="0"/>
              <a:t>What is the number of today’s lesson?</a:t>
            </a:r>
          </a:p>
          <a:p>
            <a:pPr>
              <a:buNone/>
            </a:pPr>
            <a:r>
              <a:rPr lang="en-US" b="1" dirty="0" smtClean="0"/>
              <a:t>What day is it today?</a:t>
            </a:r>
          </a:p>
          <a:p>
            <a:pPr>
              <a:buNone/>
            </a:pPr>
            <a:r>
              <a:rPr lang="en-US" b="1" dirty="0" smtClean="0"/>
              <a:t>What date is it today?</a:t>
            </a:r>
            <a:endParaRPr lang="ru-RU"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solidFill>
                  <a:srgbClr val="FFC000"/>
                </a:solidFill>
              </a:rPr>
              <a:t>(</a:t>
            </a:r>
            <a:r>
              <a:rPr lang="en-US" sz="3600" b="1" dirty="0" smtClean="0">
                <a:solidFill>
                  <a:srgbClr val="FFC000"/>
                </a:solidFill>
              </a:rPr>
              <a:t>7</a:t>
            </a:r>
            <a:r>
              <a:rPr lang="ru-RU" sz="3600" b="1" dirty="0" smtClean="0">
                <a:solidFill>
                  <a:srgbClr val="FFC000"/>
                </a:solidFill>
              </a:rPr>
              <a:t>)</a:t>
            </a:r>
            <a:r>
              <a:rPr lang="en-US" sz="3600" b="1" dirty="0" smtClean="0"/>
              <a:t>Open your copybooks and write down. </a:t>
            </a:r>
            <a:r>
              <a:rPr lang="ru-RU" sz="3600" b="1" dirty="0" smtClean="0">
                <a:solidFill>
                  <a:srgbClr val="7030A0"/>
                </a:solidFill>
              </a:rPr>
              <a:t>(Откройте тетради и запишите)</a:t>
            </a:r>
            <a:endParaRPr lang="ru-RU" sz="3600" dirty="0"/>
          </a:p>
        </p:txBody>
      </p:sp>
      <p:sp>
        <p:nvSpPr>
          <p:cNvPr id="3" name="Содержимое 2"/>
          <p:cNvSpPr>
            <a:spLocks noGrp="1"/>
          </p:cNvSpPr>
          <p:nvPr>
            <p:ph idx="1"/>
          </p:nvPr>
        </p:nvSpPr>
        <p:spPr/>
        <p:txBody>
          <a:bodyPr/>
          <a:lstStyle/>
          <a:p>
            <a:pPr>
              <a:buNone/>
            </a:pPr>
            <a:r>
              <a:rPr lang="ru-RU" sz="3600" b="1" dirty="0" smtClean="0"/>
              <a:t>				</a:t>
            </a:r>
            <a:r>
              <a:rPr lang="en-US" sz="3600" b="1" u="sng" dirty="0" err="1" smtClean="0"/>
              <a:t>Classwork</a:t>
            </a:r>
            <a:r>
              <a:rPr lang="en-US" sz="3600" b="1" dirty="0" smtClean="0"/>
              <a:t>			</a:t>
            </a:r>
          </a:p>
          <a:p>
            <a:pPr>
              <a:buNone/>
            </a:pPr>
            <a:r>
              <a:rPr lang="en-US" sz="3600" b="1" dirty="0" smtClean="0"/>
              <a:t>				</a:t>
            </a:r>
            <a:r>
              <a:rPr lang="en-US" sz="3600" b="1" u="sng" dirty="0" smtClean="0"/>
              <a:t> Lesson </a:t>
            </a:r>
            <a:r>
              <a:rPr lang="en-US" sz="3600" b="1" u="sng" dirty="0" smtClean="0"/>
              <a:t>4</a:t>
            </a:r>
            <a:r>
              <a:rPr lang="ru-RU" sz="3600" b="1" u="sng" dirty="0" smtClean="0"/>
              <a:t>5</a:t>
            </a:r>
            <a:r>
              <a:rPr lang="en-US" sz="3600" b="1" u="sng" dirty="0" smtClean="0"/>
              <a:t> </a:t>
            </a:r>
            <a:r>
              <a:rPr lang="ru-RU" sz="3600" b="1" dirty="0" smtClean="0"/>
              <a:t>	</a:t>
            </a:r>
            <a:r>
              <a:rPr lang="ru-RU" b="1" dirty="0" smtClean="0"/>
              <a:t>			</a:t>
            </a:r>
          </a:p>
          <a:p>
            <a:pPr>
              <a:buNone/>
            </a:pPr>
            <a:r>
              <a:rPr lang="ru-RU" b="1" dirty="0" smtClean="0">
                <a:solidFill>
                  <a:schemeClr val="tx1"/>
                </a:solidFill>
              </a:rPr>
              <a:t>								</a:t>
            </a:r>
            <a:r>
              <a:rPr lang="en-US" b="1" u="sng" dirty="0" smtClean="0"/>
              <a:t>Thurs</a:t>
            </a:r>
            <a:r>
              <a:rPr lang="en-US" b="1" u="sng" dirty="0" smtClean="0">
                <a:solidFill>
                  <a:schemeClr val="tx1"/>
                </a:solidFill>
              </a:rPr>
              <a:t>day</a:t>
            </a:r>
            <a:endParaRPr lang="en-US" b="1" u="sng" dirty="0" smtClean="0">
              <a:solidFill>
                <a:schemeClr val="tx1"/>
              </a:solidFill>
            </a:endParaRPr>
          </a:p>
          <a:p>
            <a:pPr>
              <a:buNone/>
            </a:pPr>
            <a:r>
              <a:rPr lang="en-US" b="1" dirty="0" smtClean="0">
                <a:solidFill>
                  <a:schemeClr val="tx1"/>
                </a:solidFill>
              </a:rPr>
              <a:t>		</a:t>
            </a:r>
            <a:r>
              <a:rPr lang="ru-RU" b="1" dirty="0" smtClean="0">
                <a:solidFill>
                  <a:schemeClr val="tx1"/>
                </a:solidFill>
              </a:rPr>
              <a:t>			</a:t>
            </a:r>
            <a:r>
              <a:rPr lang="en-US" b="1" u="sng" dirty="0" smtClean="0">
                <a:solidFill>
                  <a:schemeClr val="tx1"/>
                </a:solidFill>
              </a:rPr>
              <a:t>The </a:t>
            </a:r>
            <a:r>
              <a:rPr lang="en-US" b="1" u="sng" dirty="0" smtClean="0">
                <a:solidFill>
                  <a:schemeClr val="tx1"/>
                </a:solidFill>
              </a:rPr>
              <a:t>24nd </a:t>
            </a:r>
            <a:r>
              <a:rPr lang="en-US" b="1" u="sng" dirty="0" smtClean="0">
                <a:solidFill>
                  <a:schemeClr val="tx1"/>
                </a:solidFill>
              </a:rPr>
              <a:t>of December</a:t>
            </a:r>
            <a:endParaRPr lang="ru-RU" b="1" u="sng" dirty="0" smtClean="0">
              <a:solidFill>
                <a:schemeClr val="tx1"/>
              </a:solidFill>
            </a:endParaRPr>
          </a:p>
          <a:p>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(8)</a:t>
            </a:r>
            <a:r>
              <a:rPr lang="en-US" b="1" dirty="0" smtClean="0"/>
              <a:t>Home assignment of the lesson </a:t>
            </a:r>
            <a:r>
              <a:rPr lang="en-US" b="1" dirty="0" smtClean="0"/>
              <a:t>4</a:t>
            </a:r>
            <a:r>
              <a:rPr lang="en-US" b="1" dirty="0" smtClean="0"/>
              <a:t>5</a:t>
            </a:r>
            <a:r>
              <a:rPr lang="en-US" b="1" dirty="0" smtClean="0"/>
              <a:t> </a:t>
            </a:r>
            <a:r>
              <a:rPr lang="en-US" b="1" dirty="0" smtClean="0"/>
              <a:t>(</a:t>
            </a:r>
            <a:r>
              <a:rPr lang="ru-RU" b="1" dirty="0" smtClean="0"/>
              <a:t>2</a:t>
            </a:r>
            <a:r>
              <a:rPr lang="en-US" b="1" dirty="0" smtClean="0"/>
              <a:t>4/12</a:t>
            </a:r>
            <a:r>
              <a:rPr lang="en-US" b="1" dirty="0" smtClean="0"/>
              <a:t>)</a:t>
            </a:r>
            <a:endParaRPr lang="ru-RU" dirty="0"/>
          </a:p>
        </p:txBody>
      </p:sp>
      <p:sp>
        <p:nvSpPr>
          <p:cNvPr id="3" name="Содержимое 2"/>
          <p:cNvSpPr>
            <a:spLocks noGrp="1"/>
          </p:cNvSpPr>
          <p:nvPr>
            <p:ph idx="1"/>
          </p:nvPr>
        </p:nvSpPr>
        <p:spPr/>
        <p:txBody>
          <a:bodyPr/>
          <a:lstStyle/>
          <a:p>
            <a:pPr>
              <a:buNone/>
            </a:pPr>
            <a:r>
              <a:rPr lang="ru-RU" b="1" dirty="0" smtClean="0">
                <a:solidFill>
                  <a:srgbClr val="C00000"/>
                </a:solidFill>
              </a:rPr>
              <a:t>ВНИМАНИЕ!! В журнале - четыре оценки за   первые четыре недели карантина  и</a:t>
            </a:r>
          </a:p>
          <a:p>
            <a:pPr>
              <a:buNone/>
            </a:pPr>
            <a:r>
              <a:rPr lang="ru-RU" b="1" dirty="0" smtClean="0">
                <a:solidFill>
                  <a:srgbClr val="C00000"/>
                </a:solidFill>
              </a:rPr>
              <a:t>задание урока 40 засчитывается как контрольное – оценка в журнал. </a:t>
            </a:r>
          </a:p>
          <a:p>
            <a:pPr>
              <a:buNone/>
            </a:pPr>
            <a:r>
              <a:rPr lang="ru-RU" b="1" dirty="0" smtClean="0">
                <a:solidFill>
                  <a:srgbClr val="C00000"/>
                </a:solidFill>
              </a:rPr>
              <a:t>Кто что-то не сделал – выполняем и отправляем на  почту (оценки можно исправить в течении недели)!</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(8)</a:t>
            </a:r>
            <a:r>
              <a:rPr lang="en-US" b="1" dirty="0" smtClean="0"/>
              <a:t>Home assignment of the lesson </a:t>
            </a:r>
            <a:r>
              <a:rPr lang="en-US" b="1" dirty="0" smtClean="0"/>
              <a:t>4</a:t>
            </a:r>
            <a:r>
              <a:rPr lang="en-US" b="1" dirty="0" smtClean="0"/>
              <a:t>5</a:t>
            </a:r>
            <a:r>
              <a:rPr lang="en-US" b="1" dirty="0" smtClean="0"/>
              <a:t> </a:t>
            </a:r>
            <a:r>
              <a:rPr lang="en-US" b="1" dirty="0" smtClean="0"/>
              <a:t>(</a:t>
            </a:r>
            <a:r>
              <a:rPr lang="ru-RU" b="1" dirty="0" smtClean="0"/>
              <a:t>2</a:t>
            </a:r>
            <a:r>
              <a:rPr lang="en-US" b="1" dirty="0" smtClean="0"/>
              <a:t>4/12</a:t>
            </a:r>
            <a:r>
              <a:rPr lang="en-US" b="1" dirty="0" smtClean="0"/>
              <a:t>)</a:t>
            </a:r>
            <a:endParaRPr lang="ru-RU" dirty="0"/>
          </a:p>
        </p:txBody>
      </p:sp>
      <p:sp>
        <p:nvSpPr>
          <p:cNvPr id="3" name="Содержимое 2"/>
          <p:cNvSpPr>
            <a:spLocks noGrp="1"/>
          </p:cNvSpPr>
          <p:nvPr>
            <p:ph idx="1"/>
          </p:nvPr>
        </p:nvSpPr>
        <p:spPr/>
        <p:txBody>
          <a:bodyPr/>
          <a:lstStyle/>
          <a:p>
            <a:pPr>
              <a:buNone/>
            </a:pPr>
            <a:r>
              <a:rPr lang="en-US" b="1" dirty="0" smtClean="0"/>
              <a:t>Home assignment is optional. </a:t>
            </a:r>
            <a:r>
              <a:rPr lang="en-US" b="1" dirty="0" smtClean="0">
                <a:solidFill>
                  <a:srgbClr val="7030A0"/>
                </a:solidFill>
              </a:rPr>
              <a:t>(</a:t>
            </a:r>
            <a:r>
              <a:rPr lang="ru-RU" b="1" dirty="0" smtClean="0">
                <a:solidFill>
                  <a:srgbClr val="7030A0"/>
                </a:solidFill>
              </a:rPr>
              <a:t>Домашнее задание по желанию</a:t>
            </a:r>
            <a:r>
              <a:rPr lang="en-US" b="1" dirty="0" smtClean="0">
                <a:solidFill>
                  <a:srgbClr val="7030A0"/>
                </a:solidFill>
              </a:rPr>
              <a:t>)</a:t>
            </a:r>
          </a:p>
          <a:p>
            <a:pPr>
              <a:buNone/>
            </a:pPr>
            <a:r>
              <a:rPr lang="en-US" b="1" dirty="0" smtClean="0"/>
              <a:t>Draw a pictogram about Ney Year celebration and winter holidays</a:t>
            </a:r>
            <a:r>
              <a:rPr lang="ru-RU" b="1" dirty="0" smtClean="0"/>
              <a:t> </a:t>
            </a:r>
            <a:r>
              <a:rPr lang="en-US" b="1" dirty="0" smtClean="0"/>
              <a:t>and sent to the </a:t>
            </a:r>
            <a:r>
              <a:rPr lang="en-US" b="1" dirty="0" err="1" smtClean="0"/>
              <a:t>traecer</a:t>
            </a:r>
            <a:r>
              <a:rPr lang="en-US" b="1" dirty="0" smtClean="0"/>
              <a:t> by mail </a:t>
            </a:r>
            <a:r>
              <a:rPr lang="en-US" b="1" dirty="0" smtClean="0">
                <a:solidFill>
                  <a:srgbClr val="7030A0"/>
                </a:solidFill>
              </a:rPr>
              <a:t>(</a:t>
            </a:r>
            <a:r>
              <a:rPr lang="ru-RU" b="1" dirty="0" smtClean="0">
                <a:solidFill>
                  <a:srgbClr val="7030A0"/>
                </a:solidFill>
              </a:rPr>
              <a:t>Рисуем пиктограмму – Новый год и зимние каникулы и отправляем учителю на почту)</a:t>
            </a:r>
            <a:r>
              <a:rPr lang="en-US" b="1" dirty="0" smtClean="0">
                <a:solidFill>
                  <a:srgbClr val="7030A0"/>
                </a:solidFill>
              </a:rPr>
              <a:t> </a:t>
            </a:r>
            <a:endParaRPr lang="ru-RU" b="1" dirty="0" smtClean="0">
              <a:solidFill>
                <a:srgbClr val="7030A0"/>
              </a:solidFill>
            </a:endParaRP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1709</Words>
  <Application>Microsoft Office PowerPoint</Application>
  <PresentationFormat>Экран (4:3)</PresentationFormat>
  <Paragraphs>171</Paragraphs>
  <Slides>47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47</vt:i4>
      </vt:variant>
    </vt:vector>
  </HeadingPairs>
  <TitlesOfParts>
    <vt:vector size="48" baseType="lpstr">
      <vt:lpstr>Тема Office</vt:lpstr>
      <vt:lpstr>(1) Teacher (Учитель): Кашкарова Людмила</vt:lpstr>
      <vt:lpstr>(2)At the lesson (На уроке)</vt:lpstr>
      <vt:lpstr>(3)Greeting and checking the connection  (Приветствие и проверка связи)</vt:lpstr>
      <vt:lpstr>(4)At the lesson you do class work in your copybooks. (На уроке вы выполняете классную работу в тетрадях)</vt:lpstr>
      <vt:lpstr>(5) Marks for the class work (оценки за классную работу )</vt:lpstr>
      <vt:lpstr>(6)Answer our usual questions (Ответьте на наши обычные вопросы)</vt:lpstr>
      <vt:lpstr>(7)Open your copybooks and write down. (Откройте тетради и запишите)</vt:lpstr>
      <vt:lpstr>(8)Home assignment of the lesson 45 (24/12)</vt:lpstr>
      <vt:lpstr>(8)Home assignment of the lesson 45 (24/12)</vt:lpstr>
      <vt:lpstr>(11) Произношение буквосочетания CH</vt:lpstr>
      <vt:lpstr>(12)[tʃ] Нет, это не русский «ч», это  «тш»</vt:lpstr>
      <vt:lpstr>Произношение буквосочетания CH</vt:lpstr>
      <vt:lpstr>Произношение буквосочетания CH</vt:lpstr>
      <vt:lpstr>Произношение буквосочетания CH</vt:lpstr>
      <vt:lpstr>Произношение буквосочетания CH</vt:lpstr>
      <vt:lpstr>Произношение буквосочетания CH</vt:lpstr>
      <vt:lpstr>(13)Open your student’s books,  page 40</vt:lpstr>
      <vt:lpstr>Page 40, Read the text “Skin” after the teacher  </vt:lpstr>
      <vt:lpstr>Page 40, Read the text “Skin” yourself</vt:lpstr>
      <vt:lpstr>Page 40, translate the text “Skin” </vt:lpstr>
      <vt:lpstr>Page 40, Read the text “Skin” after the teacher</vt:lpstr>
      <vt:lpstr>Page 40, Read the text “Skin” yourself</vt:lpstr>
      <vt:lpstr>Page 40, translate the text “Skin” </vt:lpstr>
      <vt:lpstr>Page 40, Read the text “Skin” after the teacher</vt:lpstr>
      <vt:lpstr>Page 40, Read the text “Skin” yourself</vt:lpstr>
      <vt:lpstr>Page 40, translate the text “Skin” </vt:lpstr>
      <vt:lpstr>Page 40, Read the text “Skin” after the teacher</vt:lpstr>
      <vt:lpstr>Page 40, Read the text “Skin” yourself</vt:lpstr>
      <vt:lpstr>Page 40, translate the text “Skin” </vt:lpstr>
      <vt:lpstr>Page 40, translate the text “Skin” </vt:lpstr>
      <vt:lpstr>Back translation</vt:lpstr>
      <vt:lpstr>Back translation</vt:lpstr>
      <vt:lpstr>Back translation</vt:lpstr>
      <vt:lpstr>Back translation</vt:lpstr>
      <vt:lpstr>Back translation</vt:lpstr>
      <vt:lpstr>Back translation</vt:lpstr>
      <vt:lpstr> </vt:lpstr>
      <vt:lpstr>Complete</vt:lpstr>
      <vt:lpstr>Complete</vt:lpstr>
      <vt:lpstr>Complete</vt:lpstr>
      <vt:lpstr>Complete</vt:lpstr>
      <vt:lpstr>Complete</vt:lpstr>
      <vt:lpstr>Complete</vt:lpstr>
      <vt:lpstr>Complete</vt:lpstr>
      <vt:lpstr>Page 42 Picture</vt:lpstr>
      <vt:lpstr>Page 44 Picture</vt:lpstr>
      <vt:lpstr>(23)The lesson is over.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Проба четверг 22(10)</dc:title>
  <dc:creator>Пользователь Windows</dc:creator>
  <cp:lastModifiedBy>Пользователь Windows</cp:lastModifiedBy>
  <cp:revision>20</cp:revision>
  <dcterms:created xsi:type="dcterms:W3CDTF">2020-12-21T08:06:16Z</dcterms:created>
  <dcterms:modified xsi:type="dcterms:W3CDTF">2020-12-22T16:21:24Z</dcterms:modified>
</cp:coreProperties>
</file>