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Modal verbs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6600" b="1" dirty="0" smtClean="0"/>
              <a:t>Модальные глаголы</a:t>
            </a:r>
            <a:endParaRPr lang="ru-RU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394136" cy="63408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Список существующих модальных глаголов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908720"/>
            <a:ext cx="7890080" cy="533968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1. </a:t>
            </a:r>
            <a:r>
              <a:rPr lang="en-US" dirty="0" smtClean="0">
                <a:solidFill>
                  <a:srgbClr val="FF0000"/>
                </a:solidFill>
              </a:rPr>
              <a:t>Can (could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be able to </a:t>
            </a:r>
            <a:r>
              <a:rPr lang="en-US" dirty="0" smtClean="0"/>
              <a:t>)- </a:t>
            </a:r>
            <a:r>
              <a:rPr lang="ru-RU" dirty="0" smtClean="0"/>
              <a:t>могу, умею</a:t>
            </a:r>
            <a:r>
              <a:rPr lang="en-US" dirty="0" smtClean="0"/>
              <a:t>( </a:t>
            </a:r>
            <a:r>
              <a:rPr lang="ru-RU" dirty="0" smtClean="0"/>
              <a:t>мог, смог, был в состоянии)</a:t>
            </a:r>
          </a:p>
          <a:p>
            <a:pPr>
              <a:buNone/>
            </a:pPr>
            <a:r>
              <a:rPr lang="ru-RU" dirty="0" smtClean="0"/>
              <a:t>2.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May ( might)</a:t>
            </a:r>
            <a:r>
              <a:rPr lang="ru-RU" dirty="0" smtClean="0"/>
              <a:t>-могу</a:t>
            </a:r>
          </a:p>
          <a:p>
            <a:pPr>
              <a:buNone/>
            </a:pPr>
            <a:r>
              <a:rPr lang="ru-RU" dirty="0" smtClean="0"/>
              <a:t>3.</a:t>
            </a:r>
            <a:r>
              <a:rPr lang="en-US" dirty="0" smtClean="0">
                <a:solidFill>
                  <a:srgbClr val="FF0000"/>
                </a:solidFill>
              </a:rPr>
              <a:t>must</a:t>
            </a:r>
            <a:r>
              <a:rPr lang="ru-RU" dirty="0" smtClean="0">
                <a:solidFill>
                  <a:srgbClr val="FF0000"/>
                </a:solidFill>
              </a:rPr>
              <a:t>-</a:t>
            </a:r>
            <a:r>
              <a:rPr lang="ru-RU" dirty="0" smtClean="0"/>
              <a:t> должен</a:t>
            </a:r>
          </a:p>
          <a:p>
            <a:pPr>
              <a:buNone/>
            </a:pPr>
            <a:r>
              <a:rPr lang="ru-RU" dirty="0" smtClean="0"/>
              <a:t>4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r>
              <a:rPr lang="en-US" dirty="0" smtClean="0">
                <a:solidFill>
                  <a:srgbClr val="FF0000"/>
                </a:solidFill>
              </a:rPr>
              <a:t> need </a:t>
            </a:r>
            <a:r>
              <a:rPr lang="ru-RU" dirty="0" smtClean="0"/>
              <a:t>–нужно, надо</a:t>
            </a:r>
            <a:r>
              <a:rPr lang="en-US" dirty="0" smtClean="0"/>
              <a:t> (</a:t>
            </a:r>
            <a:r>
              <a:rPr lang="ru-RU" dirty="0" smtClean="0"/>
              <a:t>может употребляться как смысловой глагол)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5.</a:t>
            </a:r>
            <a:r>
              <a:rPr lang="en-US" dirty="0" smtClean="0">
                <a:solidFill>
                  <a:srgbClr val="FF0000"/>
                </a:solidFill>
              </a:rPr>
              <a:t>should\Ought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to </a:t>
            </a:r>
            <a:r>
              <a:rPr lang="ru-RU" dirty="0" smtClean="0"/>
              <a:t>–должен , следует</a:t>
            </a:r>
            <a:r>
              <a:rPr lang="en-US" dirty="0" smtClean="0"/>
              <a:t>(</a:t>
            </a:r>
            <a:r>
              <a:rPr lang="ru-RU" dirty="0" smtClean="0"/>
              <a:t>рекомендация, совет)</a:t>
            </a:r>
          </a:p>
          <a:p>
            <a:pPr>
              <a:buNone/>
            </a:pPr>
            <a:r>
              <a:rPr lang="ru-RU" dirty="0" smtClean="0"/>
              <a:t>6.</a:t>
            </a:r>
            <a:r>
              <a:rPr lang="en-US" dirty="0" smtClean="0">
                <a:solidFill>
                  <a:srgbClr val="FF0000"/>
                </a:solidFill>
              </a:rPr>
              <a:t>Have to</a:t>
            </a:r>
            <a:r>
              <a:rPr lang="ru-RU" dirty="0" smtClean="0">
                <a:solidFill>
                  <a:srgbClr val="FF0000"/>
                </a:solidFill>
              </a:rPr>
              <a:t>- </a:t>
            </a:r>
            <a:r>
              <a:rPr lang="ru-RU" dirty="0" smtClean="0"/>
              <a:t>должен в силу обстоятельств</a:t>
            </a:r>
          </a:p>
          <a:p>
            <a:pPr>
              <a:buNone/>
            </a:pPr>
            <a:r>
              <a:rPr lang="ru-RU" dirty="0" smtClean="0"/>
              <a:t>7.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To be to</a:t>
            </a:r>
            <a:r>
              <a:rPr lang="ru-RU" dirty="0" smtClean="0"/>
              <a:t>-должен по договоренности, по плану, но не совершилось действие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56207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Модальный глагол </a:t>
            </a:r>
            <a:r>
              <a:rPr lang="en-US" sz="2800" dirty="0" smtClean="0"/>
              <a:t>CAN </a:t>
            </a:r>
            <a:r>
              <a:rPr lang="ru-RU" sz="2800" dirty="0" smtClean="0"/>
              <a:t>и его эквивалент </a:t>
            </a:r>
            <a:r>
              <a:rPr lang="en-US" sz="2800" dirty="0" smtClean="0"/>
              <a:t>BE ABLE TO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0825" y="908720"/>
          <a:ext cx="8683625" cy="630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831"/>
                <a:gridCol w="2248619"/>
                <a:gridCol w="1736725"/>
                <a:gridCol w="1736725"/>
                <a:gridCol w="1736725"/>
              </a:tblGrid>
              <a:tr h="699925">
                <a:tc>
                  <a:txBody>
                    <a:bodyPr/>
                    <a:lstStyle/>
                    <a:p>
                      <a:r>
                        <a:rPr lang="ru-RU" dirty="0" smtClean="0"/>
                        <a:t>Глагол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Значение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Настоящее время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Прошедшее  время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Будущее время</a:t>
                      </a:r>
                      <a:endParaRPr lang="ru-RU" dirty="0"/>
                    </a:p>
                  </a:txBody>
                  <a:tcPr/>
                </a:tc>
              </a:tr>
              <a:tr h="1299861">
                <a:tc>
                  <a:txBody>
                    <a:bodyPr/>
                    <a:lstStyle/>
                    <a:p>
                      <a:r>
                        <a:rPr lang="en-US" dirty="0" smtClean="0"/>
                        <a:t>Can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Реальная</a:t>
                      </a:r>
                      <a:r>
                        <a:rPr lang="ru-RU" b="1" baseline="0" dirty="0" smtClean="0"/>
                        <a:t> возможность совершения действия, умение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can\can’t swim.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could\couldn’t come yesterday.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r>
                        <a:rPr lang="en-US" baseline="0" dirty="0" smtClean="0"/>
                        <a:t> will\won’t be able to do it tomorrow.</a:t>
                      </a:r>
                      <a:endParaRPr lang="ru-RU" dirty="0"/>
                    </a:p>
                  </a:txBody>
                  <a:tcPr/>
                </a:tc>
              </a:tr>
              <a:tr h="9998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Неформальное разрешение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Can\Could I use your pencil.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My</a:t>
                      </a:r>
                      <a:r>
                        <a:rPr lang="en-US" baseline="0" dirty="0" smtClean="0"/>
                        <a:t> parents said that I could watch TV.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Can\Could  I go out  tomorrow?</a:t>
                      </a:r>
                      <a:endParaRPr lang="ru-RU" dirty="0"/>
                    </a:p>
                  </a:txBody>
                  <a:tcPr/>
                </a:tc>
              </a:tr>
              <a:tr h="6999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Запрещение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 can’t go out!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4055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Вежливая просьба</a:t>
                      </a:r>
                      <a:endParaRPr lang="ru-RU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Could you tell me the way to Trafalgar Square,</a:t>
                      </a:r>
                      <a:r>
                        <a:rPr lang="en-US" baseline="0" dirty="0" smtClean="0"/>
                        <a:t> please?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199764">
                <a:tc>
                  <a:txBody>
                    <a:bodyPr/>
                    <a:lstStyle/>
                    <a:p>
                      <a:r>
                        <a:rPr lang="en-US" dirty="0" smtClean="0"/>
                        <a:t>Be  able to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Возможность совершения действия в определённой ситуации  (часто преодолевая трудности)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r>
                        <a:rPr lang="en-US" baseline="0" dirty="0" smtClean="0"/>
                        <a:t> am able to do it right now.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 were able to buy the tickets for</a:t>
                      </a:r>
                      <a:r>
                        <a:rPr lang="en-US" baseline="0" dirty="0" smtClean="0"/>
                        <a:t> yesterday’s show.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</a:t>
                      </a:r>
                      <a:r>
                        <a:rPr lang="en-US" baseline="0" dirty="0" smtClean="0"/>
                        <a:t> will\won’t be able to do it tomorrow.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Can, could, be able to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My dad … run really fast when he was young.</a:t>
            </a:r>
          </a:p>
          <a:p>
            <a:r>
              <a:rPr lang="en-US" sz="3600" dirty="0" smtClean="0"/>
              <a:t>I … speak Russian well.</a:t>
            </a:r>
          </a:p>
          <a:p>
            <a:r>
              <a:rPr lang="en-US" sz="3600" dirty="0" smtClean="0"/>
              <a:t>I …  to do my homework last night. I was too tired.</a:t>
            </a:r>
          </a:p>
          <a:p>
            <a:r>
              <a:rPr lang="en-US" sz="3600" dirty="0" smtClean="0"/>
              <a:t>… you lift this box?</a:t>
            </a:r>
          </a:p>
          <a:p>
            <a:endParaRPr lang="en-US" sz="4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Модальные глаголы </a:t>
            </a:r>
            <a:r>
              <a:rPr lang="en-US" dirty="0" smtClean="0"/>
              <a:t>must, may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908720"/>
          <a:ext cx="8712969" cy="6004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0457"/>
                <a:gridCol w="2144730"/>
                <a:gridCol w="1742594"/>
                <a:gridCol w="1742594"/>
                <a:gridCol w="1742594"/>
              </a:tblGrid>
              <a:tr h="803659">
                <a:tc>
                  <a:txBody>
                    <a:bodyPr/>
                    <a:lstStyle/>
                    <a:p>
                      <a:r>
                        <a:rPr lang="ru-RU" dirty="0" smtClean="0"/>
                        <a:t>Глагол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Значение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Настоящее врем 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Прошедшее  время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Будущее время</a:t>
                      </a:r>
                      <a:endParaRPr lang="ru-RU" dirty="0"/>
                    </a:p>
                  </a:txBody>
                  <a:tcPr/>
                </a:tc>
              </a:tr>
              <a:tr h="803659">
                <a:tc rowSpan="2">
                  <a:txBody>
                    <a:bodyPr/>
                    <a:lstStyle/>
                    <a:p>
                      <a:r>
                        <a:rPr lang="en-US" sz="5400" dirty="0" smtClean="0"/>
                        <a:t>may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Формальное разрешение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May I</a:t>
                      </a:r>
                      <a:r>
                        <a:rPr lang="en-US" b="1" baseline="0" dirty="0" smtClean="0"/>
                        <a:t>  come </a:t>
                      </a:r>
                      <a:r>
                        <a:rPr lang="en-US" baseline="0" dirty="0" smtClean="0"/>
                        <a:t>in?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 asked if he </a:t>
                      </a:r>
                      <a:r>
                        <a:rPr lang="en-US" b="1" dirty="0" smtClean="0"/>
                        <a:t>might come </a:t>
                      </a:r>
                      <a:r>
                        <a:rPr lang="en-US" dirty="0" smtClean="0"/>
                        <a:t>in.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128555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Предположение с невысокой степенью уверенности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 </a:t>
                      </a:r>
                      <a:r>
                        <a:rPr lang="en-US" b="1" dirty="0" smtClean="0"/>
                        <a:t>may\might be having </a:t>
                      </a:r>
                      <a:r>
                        <a:rPr lang="en-US" dirty="0" smtClean="0"/>
                        <a:t>dinner now.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He </a:t>
                      </a:r>
                      <a:r>
                        <a:rPr lang="en-US" b="1" dirty="0" smtClean="0"/>
                        <a:t>may\might not</a:t>
                      </a:r>
                      <a:r>
                        <a:rPr lang="en-US" b="1" baseline="0" dirty="0" smtClean="0"/>
                        <a:t> have come </a:t>
                      </a:r>
                      <a:r>
                        <a:rPr lang="en-US" b="0" baseline="0" dirty="0" smtClean="0"/>
                        <a:t>yet</a:t>
                      </a:r>
                      <a:r>
                        <a:rPr lang="en-US" b="1" baseline="0" dirty="0" smtClean="0"/>
                        <a:t>.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He </a:t>
                      </a:r>
                      <a:r>
                        <a:rPr lang="en-US" b="1" dirty="0" smtClean="0"/>
                        <a:t>may\might 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0" baseline="0" dirty="0" smtClean="0"/>
                        <a:t>come later.</a:t>
                      </a:r>
                      <a:endParaRPr lang="ru-RU" b="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988886">
                <a:tc rowSpan="2">
                  <a:txBody>
                    <a:bodyPr/>
                    <a:lstStyle/>
                    <a:p>
                      <a:r>
                        <a:rPr lang="en-US" sz="4400" dirty="0" smtClean="0"/>
                        <a:t>must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Приказ, совет, осознанная необходимость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must consult </a:t>
                      </a:r>
                      <a:r>
                        <a:rPr lang="en-US" baseline="0" dirty="0" smtClean="0"/>
                        <a:t>a doctor.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  had to go to schoo</a:t>
                      </a:r>
                      <a:r>
                        <a:rPr lang="en-US" dirty="0" smtClean="0"/>
                        <a:t>l yesterday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</a:t>
                      </a:r>
                      <a:r>
                        <a:rPr lang="en-US" b="1" dirty="0" smtClean="0"/>
                        <a:t>will have to </a:t>
                      </a:r>
                      <a:r>
                        <a:rPr lang="en-US" dirty="0" smtClean="0"/>
                        <a:t>learn this rule.</a:t>
                      </a:r>
                      <a:endParaRPr lang="ru-RU" dirty="0"/>
                    </a:p>
                  </a:txBody>
                  <a:tcPr/>
                </a:tc>
              </a:tr>
              <a:tr h="187888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Запрет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Предположение с высокой степенью уверенности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 </a:t>
                      </a:r>
                      <a:r>
                        <a:rPr lang="en-US" b="1" dirty="0" smtClean="0"/>
                        <a:t>mustn’t </a:t>
                      </a:r>
                    </a:p>
                    <a:p>
                      <a:r>
                        <a:rPr lang="en-US" dirty="0" smtClean="0"/>
                        <a:t>smoke.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You </a:t>
                      </a:r>
                      <a:r>
                        <a:rPr lang="en-US" b="1" dirty="0" smtClean="0"/>
                        <a:t>must be </a:t>
                      </a:r>
                      <a:r>
                        <a:rPr lang="en-US" dirty="0" smtClean="0"/>
                        <a:t>right.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-</a:t>
                      </a:r>
                    </a:p>
                    <a:p>
                      <a:endParaRPr lang="en-US" b="1" dirty="0" smtClean="0"/>
                    </a:p>
                    <a:p>
                      <a:endParaRPr lang="en-US" b="0" dirty="0" smtClean="0"/>
                    </a:p>
                    <a:p>
                      <a:r>
                        <a:rPr lang="en-US" b="0" dirty="0" smtClean="0"/>
                        <a:t>You </a:t>
                      </a:r>
                      <a:r>
                        <a:rPr lang="en-US" b="1" dirty="0" smtClean="0"/>
                        <a:t>must have misunderstood </a:t>
                      </a:r>
                      <a:r>
                        <a:rPr lang="en-US" b="0" dirty="0" smtClean="0"/>
                        <a:t>me</a:t>
                      </a:r>
                      <a:r>
                        <a:rPr lang="en-US" b="1" dirty="0" smtClean="0"/>
                        <a:t>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en-US" dirty="0" smtClean="0"/>
                        <a:t>They </a:t>
                      </a:r>
                      <a:r>
                        <a:rPr lang="en-US" b="1" dirty="0" smtClean="0"/>
                        <a:t>must be</a:t>
                      </a:r>
                      <a:r>
                        <a:rPr lang="en-US" b="1" baseline="0" dirty="0" smtClean="0"/>
                        <a:t> leaving </a:t>
                      </a:r>
                      <a:r>
                        <a:rPr lang="en-US" baseline="0" dirty="0" smtClean="0"/>
                        <a:t>tomorrow.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10160" cy="121014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Have to</a:t>
            </a:r>
            <a:r>
              <a:rPr lang="ru-RU" sz="2400" dirty="0" smtClean="0">
                <a:solidFill>
                  <a:srgbClr val="FF0000"/>
                </a:solidFill>
              </a:rPr>
              <a:t>- </a:t>
            </a:r>
            <a:r>
              <a:rPr lang="ru-RU" sz="2400" dirty="0" smtClean="0"/>
              <a:t>должен в силу обстоятельств</a:t>
            </a:r>
            <a:br>
              <a:rPr lang="ru-RU" sz="2400" dirty="0" smtClean="0"/>
            </a:b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To be to</a:t>
            </a:r>
            <a:r>
              <a:rPr lang="ru-RU" sz="2400" dirty="0" smtClean="0"/>
              <a:t>-должен по договоренности, по плану, но не совершилось действие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0825" y="1268760"/>
          <a:ext cx="8683625" cy="5256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879"/>
                <a:gridCol w="1816571"/>
                <a:gridCol w="1736725"/>
                <a:gridCol w="1736725"/>
                <a:gridCol w="1736725"/>
              </a:tblGrid>
              <a:tr h="943158">
                <a:tc>
                  <a:txBody>
                    <a:bodyPr/>
                    <a:lstStyle/>
                    <a:p>
                      <a:r>
                        <a:rPr lang="ru-RU" dirty="0" smtClean="0"/>
                        <a:t>Глагол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Значение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Настоящее врем 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Прошедшее  время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Будущее время</a:t>
                      </a:r>
                      <a:endParaRPr lang="ru-RU" dirty="0"/>
                    </a:p>
                  </a:txBody>
                  <a:tcPr/>
                </a:tc>
              </a:tr>
              <a:tr h="1198173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Have to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Вынужденная необходимость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has to wear </a:t>
                      </a:r>
                      <a:r>
                        <a:rPr lang="en-US" baseline="0" dirty="0" smtClean="0"/>
                        <a:t>a uniform.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He</a:t>
                      </a:r>
                      <a:r>
                        <a:rPr lang="en-US" baseline="0" dirty="0" smtClean="0"/>
                        <a:t> had to wear a uniform.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He </a:t>
                      </a:r>
                      <a:r>
                        <a:rPr lang="en-US" b="1" dirty="0" smtClean="0"/>
                        <a:t>will have</a:t>
                      </a:r>
                      <a:r>
                        <a:rPr lang="en-US" b="1" baseline="0" dirty="0" smtClean="0"/>
                        <a:t> to wear</a:t>
                      </a:r>
                      <a:r>
                        <a:rPr lang="en-US" baseline="0" dirty="0" smtClean="0"/>
                        <a:t> a uniform.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155762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Отсутствие необходимости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</a:t>
                      </a:r>
                      <a:r>
                        <a:rPr lang="en-US" baseline="0" dirty="0" smtClean="0"/>
                        <a:t>   </a:t>
                      </a:r>
                      <a:r>
                        <a:rPr lang="en-US" b="1" baseline="0" dirty="0" smtClean="0"/>
                        <a:t>doesn’t have  to wear</a:t>
                      </a:r>
                      <a:r>
                        <a:rPr lang="en-US" baseline="0" dirty="0" smtClean="0"/>
                        <a:t> a uniform.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didn’t have to wea</a:t>
                      </a:r>
                      <a:r>
                        <a:rPr lang="en-US" baseline="0" dirty="0" smtClean="0"/>
                        <a:t>r a uniform.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won’t have to wear </a:t>
                      </a:r>
                      <a:r>
                        <a:rPr lang="en-US" baseline="0" dirty="0" smtClean="0"/>
                        <a:t>a uniform.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1557626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To be to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Необходимость по графику, по плану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train </a:t>
                      </a:r>
                      <a:r>
                        <a:rPr lang="en-US" b="1" dirty="0" smtClean="0"/>
                        <a:t>is to arrive</a:t>
                      </a:r>
                      <a:r>
                        <a:rPr lang="en-US" dirty="0" smtClean="0"/>
                        <a:t> in five minutes.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 </a:t>
                      </a:r>
                      <a:r>
                        <a:rPr lang="en-US" b="1" dirty="0" smtClean="0"/>
                        <a:t>was to do </a:t>
                      </a:r>
                      <a:r>
                        <a:rPr lang="en-US" dirty="0" smtClean="0"/>
                        <a:t>it yesterday.</a:t>
                      </a:r>
                    </a:p>
                    <a:p>
                      <a:r>
                        <a:rPr lang="en-US" dirty="0" smtClean="0"/>
                        <a:t>They </a:t>
                      </a:r>
                      <a:r>
                        <a:rPr lang="en-US" b="1" dirty="0" smtClean="0"/>
                        <a:t>were to do</a:t>
                      </a:r>
                      <a:r>
                        <a:rPr lang="en-US" dirty="0" smtClean="0"/>
                        <a:t> it.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The train </a:t>
                      </a:r>
                      <a:r>
                        <a:rPr lang="en-US" b="1" dirty="0" smtClean="0"/>
                        <a:t>is to arrive</a:t>
                      </a:r>
                      <a:r>
                        <a:rPr lang="en-US" dirty="0" smtClean="0"/>
                        <a:t> tomorrow.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10160" cy="77809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Модальные глаголы </a:t>
            </a:r>
            <a:r>
              <a:rPr lang="en-US" sz="3200" dirty="0" smtClean="0"/>
              <a:t>should / ought to/ need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980727"/>
          <a:ext cx="8682930" cy="5688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6586"/>
                <a:gridCol w="1863814"/>
                <a:gridCol w="1609358"/>
                <a:gridCol w="1736586"/>
                <a:gridCol w="1736586"/>
              </a:tblGrid>
              <a:tr h="43522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414495">
                <a:tc rowSpan="2">
                  <a:txBody>
                    <a:bodyPr/>
                    <a:lstStyle/>
                    <a:p>
                      <a:r>
                        <a:rPr lang="en-US" sz="3200" dirty="0" smtClean="0"/>
                        <a:t>should / ought to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Настоятельный совет, рекомендация (следует)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should / ought to</a:t>
                      </a:r>
                      <a:r>
                        <a:rPr lang="en-US" baseline="0" dirty="0" smtClean="0"/>
                        <a:t> listen carefully.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should / ought to </a:t>
                      </a:r>
                      <a:r>
                        <a:rPr lang="en-US" baseline="0" dirty="0" smtClean="0"/>
                        <a:t>visit the doctor.</a:t>
                      </a:r>
                      <a:endParaRPr lang="ru-RU" dirty="0"/>
                    </a:p>
                  </a:txBody>
                  <a:tcPr/>
                </a:tc>
              </a:tr>
              <a:tr h="1339113">
                <a:tc vMerge="1">
                  <a:txBody>
                    <a:bodyPr/>
                    <a:lstStyle/>
                    <a:p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Упрёк (следовало бы, но не сделал)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 </a:t>
                      </a:r>
                      <a:r>
                        <a:rPr lang="en-US" b="1" dirty="0" smtClean="0"/>
                        <a:t>should have read</a:t>
                      </a:r>
                      <a:r>
                        <a:rPr lang="en-US" dirty="0" smtClean="0"/>
                        <a:t> this text.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2499796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need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Необходимость, отсутствие необходимости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Need</a:t>
                      </a:r>
                      <a:r>
                        <a:rPr lang="en-US" dirty="0" smtClean="0"/>
                        <a:t> he come here?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You </a:t>
                      </a:r>
                      <a:r>
                        <a:rPr lang="en-US" b="1" dirty="0" smtClean="0"/>
                        <a:t>needn’t do </a:t>
                      </a:r>
                      <a:r>
                        <a:rPr lang="en-US" dirty="0" smtClean="0"/>
                        <a:t>this exercise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You </a:t>
                      </a:r>
                      <a:r>
                        <a:rPr lang="en-US" b="1" dirty="0" smtClean="0"/>
                        <a:t>needn’t have done </a:t>
                      </a:r>
                      <a:r>
                        <a:rPr lang="en-US" dirty="0" smtClean="0"/>
                        <a:t>this exercise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You </a:t>
                      </a:r>
                      <a:r>
                        <a:rPr lang="en-US" b="1" dirty="0" smtClean="0"/>
                        <a:t>needn’t come</a:t>
                      </a:r>
                      <a:r>
                        <a:rPr lang="en-US" dirty="0" smtClean="0"/>
                        <a:t> here tomorrow.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640"/>
            <a:ext cx="8610160" cy="6059760"/>
          </a:xfrm>
        </p:spPr>
        <p:txBody>
          <a:bodyPr>
            <a:normAutofit/>
          </a:bodyPr>
          <a:lstStyle/>
          <a:p>
            <a:pPr marL="596646" indent="-514350">
              <a:buNone/>
            </a:pPr>
            <a:r>
              <a:rPr lang="ru-RU" sz="2400" dirty="0" smtClean="0"/>
              <a:t>         Глаголы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en-US" sz="2400" u="sng" dirty="0" smtClean="0"/>
              <a:t>Must,  Have to</a:t>
            </a:r>
            <a:r>
              <a:rPr lang="ru-RU" sz="2400" u="sng" dirty="0" smtClean="0"/>
              <a:t>  </a:t>
            </a:r>
            <a:r>
              <a:rPr lang="ru-RU" sz="2400" dirty="0" smtClean="0"/>
              <a:t>используются когда речь идет  </a:t>
            </a:r>
            <a:r>
              <a:rPr lang="ru-RU" sz="2400" dirty="0" smtClean="0"/>
              <a:t>о необходимости </a:t>
            </a:r>
            <a:r>
              <a:rPr lang="ru-RU" sz="2400" dirty="0" smtClean="0"/>
              <a:t>совершения действия </a:t>
            </a:r>
            <a:r>
              <a:rPr lang="ru-RU" sz="2400" dirty="0" smtClean="0">
                <a:solidFill>
                  <a:srgbClr val="FF0000"/>
                </a:solidFill>
              </a:rPr>
              <a:t>в силу определенных обстоятельств</a:t>
            </a:r>
            <a:r>
              <a:rPr lang="ru-RU" sz="2400" dirty="0" smtClean="0"/>
              <a:t>,</a:t>
            </a:r>
          </a:p>
          <a:p>
            <a:pPr marL="596646" indent="-514350" algn="ctr">
              <a:buNone/>
            </a:pPr>
            <a:r>
              <a:rPr lang="en-US" sz="2400" dirty="0" smtClean="0"/>
              <a:t>I </a:t>
            </a:r>
            <a:r>
              <a:rPr lang="en-US" sz="2400" dirty="0" smtClean="0">
                <a:solidFill>
                  <a:srgbClr val="FF0000"/>
                </a:solidFill>
              </a:rPr>
              <a:t>must</a:t>
            </a:r>
            <a:r>
              <a:rPr lang="en-US" sz="2400" dirty="0" smtClean="0"/>
              <a:t> go there now (tomorrow</a:t>
            </a:r>
            <a:r>
              <a:rPr lang="en-US" sz="2400" dirty="0" smtClean="0"/>
              <a:t>).I </a:t>
            </a:r>
            <a:r>
              <a:rPr lang="en-US" sz="2400" dirty="0" smtClean="0">
                <a:solidFill>
                  <a:srgbClr val="FF0000"/>
                </a:solidFill>
              </a:rPr>
              <a:t>have to </a:t>
            </a:r>
            <a:r>
              <a:rPr lang="en-US" sz="2400" dirty="0" smtClean="0"/>
              <a:t>go there now.</a:t>
            </a:r>
            <a:endParaRPr lang="ru-RU" sz="2400" dirty="0" smtClean="0"/>
          </a:p>
          <a:p>
            <a:pPr marL="596646" indent="-514350">
              <a:buNone/>
            </a:pPr>
            <a:r>
              <a:rPr lang="ru-RU" sz="2400" dirty="0" smtClean="0"/>
              <a:t>    </a:t>
            </a:r>
          </a:p>
          <a:p>
            <a:pPr marL="596646" indent="-514350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в </a:t>
            </a:r>
            <a:r>
              <a:rPr lang="ru-RU" sz="2400" dirty="0" smtClean="0">
                <a:solidFill>
                  <a:srgbClr val="FF0000"/>
                </a:solidFill>
              </a:rPr>
              <a:t>вопросительных предложениях </a:t>
            </a:r>
            <a:r>
              <a:rPr lang="ru-RU" sz="2400" dirty="0" smtClean="0"/>
              <a:t>используются </a:t>
            </a:r>
            <a:r>
              <a:rPr lang="en-US" sz="2400" u="sng" dirty="0" smtClean="0"/>
              <a:t>must, have to, need</a:t>
            </a:r>
          </a:p>
          <a:p>
            <a:pPr marL="596646" indent="-514350" algn="ctr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Must</a:t>
            </a:r>
            <a:r>
              <a:rPr lang="en-US" sz="2400" dirty="0" smtClean="0"/>
              <a:t> you go there?</a:t>
            </a:r>
          </a:p>
          <a:p>
            <a:pPr marL="596646" indent="-514350" algn="ctr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Need</a:t>
            </a:r>
            <a:r>
              <a:rPr lang="en-US" sz="2400" dirty="0" smtClean="0"/>
              <a:t> you go there?</a:t>
            </a:r>
          </a:p>
          <a:p>
            <a:pPr marL="596646" indent="-514350">
              <a:buNone/>
            </a:pPr>
            <a:r>
              <a:rPr lang="en-US" sz="2400" u="sng" dirty="0" smtClean="0"/>
              <a:t>To be to </a:t>
            </a:r>
            <a:r>
              <a:rPr lang="ru-RU" sz="2400" dirty="0" smtClean="0">
                <a:solidFill>
                  <a:srgbClr val="FF0000"/>
                </a:solidFill>
              </a:rPr>
              <a:t>используется  по предварительной договоренности или </a:t>
            </a:r>
            <a:r>
              <a:rPr lang="ru-RU" sz="2400" dirty="0" smtClean="0">
                <a:solidFill>
                  <a:srgbClr val="FF0000"/>
                </a:solidFill>
              </a:rPr>
              <a:t>плану</a:t>
            </a:r>
            <a:endParaRPr lang="ru-RU" sz="2400" dirty="0" smtClean="0">
              <a:solidFill>
                <a:srgbClr val="FF0000"/>
              </a:solidFill>
            </a:endParaRPr>
          </a:p>
          <a:p>
            <a:pPr marL="596646" indent="-514350" algn="ctr">
              <a:buNone/>
            </a:pPr>
            <a:r>
              <a:rPr lang="en-US" sz="2400" dirty="0" smtClean="0"/>
              <a:t>We </a:t>
            </a:r>
            <a:r>
              <a:rPr lang="en-US" sz="2400" dirty="0" smtClean="0">
                <a:solidFill>
                  <a:srgbClr val="FF0000"/>
                </a:solidFill>
              </a:rPr>
              <a:t>are to </a:t>
            </a:r>
            <a:r>
              <a:rPr lang="en-US" sz="2400" dirty="0" smtClean="0"/>
              <a:t>meet at 7 o’clock.</a:t>
            </a:r>
          </a:p>
          <a:p>
            <a:pPr marL="596646" indent="-514350">
              <a:buNone/>
            </a:pPr>
            <a:r>
              <a:rPr lang="ru-RU" sz="2400" dirty="0" smtClean="0"/>
              <a:t>Глаголы </a:t>
            </a:r>
            <a:r>
              <a:rPr lang="en-US" sz="2400" u="sng" dirty="0" smtClean="0"/>
              <a:t>should, ought to </a:t>
            </a:r>
            <a:r>
              <a:rPr lang="ru-RU" sz="2400" dirty="0" smtClean="0"/>
              <a:t>– </a:t>
            </a:r>
            <a:r>
              <a:rPr lang="ru-RU" sz="2400" dirty="0" smtClean="0">
                <a:solidFill>
                  <a:srgbClr val="FF0000"/>
                </a:solidFill>
              </a:rPr>
              <a:t>моральный </a:t>
            </a:r>
            <a:r>
              <a:rPr lang="ru-RU" sz="2400" dirty="0" smtClean="0">
                <a:solidFill>
                  <a:srgbClr val="FF0000"/>
                </a:solidFill>
              </a:rPr>
              <a:t>долг, совет</a:t>
            </a:r>
          </a:p>
          <a:p>
            <a:pPr marL="596646" indent="-514350" algn="ctr">
              <a:buNone/>
            </a:pPr>
            <a:r>
              <a:rPr lang="en-US" sz="2400" dirty="0" smtClean="0"/>
              <a:t>He </a:t>
            </a:r>
            <a:r>
              <a:rPr lang="en-US" sz="2400" dirty="0" smtClean="0">
                <a:solidFill>
                  <a:srgbClr val="FF0000"/>
                </a:solidFill>
              </a:rPr>
              <a:t>should</a:t>
            </a:r>
            <a:r>
              <a:rPr lang="en-US" sz="2400" dirty="0" smtClean="0"/>
              <a:t> help them.</a:t>
            </a:r>
            <a:endParaRPr lang="ru-RU" sz="2400" dirty="0" smtClean="0"/>
          </a:p>
          <a:p>
            <a:pPr marL="596646" indent="-514350">
              <a:buAutoNum type="arabicPeriod"/>
            </a:pPr>
            <a:endParaRPr lang="ru-RU" sz="24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908720"/>
            <a:ext cx="7704856" cy="5760640"/>
          </a:xfrm>
        </p:spPr>
        <p:txBody>
          <a:bodyPr>
            <a:normAutofit fontScale="40000" lnSpcReduction="20000"/>
          </a:bodyPr>
          <a:lstStyle/>
          <a:p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1. I advise you to stop eating chocolate. You _________ stop eating chocolate.</a:t>
            </a:r>
            <a:endParaRPr lang="ru-RU" sz="5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5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2. I insist that you do your homework. You _________ do your homework.</a:t>
            </a:r>
            <a:endParaRPr lang="ru-RU" sz="5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5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3. Will you let me speak to David, please? _________ I speak to David, please?</a:t>
            </a:r>
            <a:endParaRPr lang="ru-RU" sz="5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5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4. She can hear you well enough. You _________ shout.</a:t>
            </a:r>
            <a:endParaRPr lang="ru-RU" sz="5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5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5. Talking is not permitted during the test. You _________ talk during the test.</a:t>
            </a:r>
            <a:endParaRPr lang="ru-RU" sz="5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5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6. It isn’t right to speak to your mother like that. You _________ speak to your mother like that.</a:t>
            </a:r>
            <a:endParaRPr lang="ru-RU" sz="5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5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7. It isn’t possible for him to come to the party. He _________ come to the party.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98178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en-US" sz="2200" b="1" dirty="0" smtClean="0">
                <a:effectLst/>
                <a:latin typeface="Times New Roman" pitchFamily="18" charset="0"/>
                <a:cs typeface="Times New Roman" pitchFamily="18" charset="0"/>
              </a:rPr>
              <a:t>Test </a:t>
            </a:r>
            <a:r>
              <a:rPr lang="ru-RU" sz="2200" b="1" dirty="0" smtClean="0"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200" b="1" dirty="0" smtClean="0">
                <a:effectLst/>
                <a:latin typeface="Times New Roman" pitchFamily="18" charset="0"/>
                <a:cs typeface="Times New Roman" pitchFamily="18" charset="0"/>
              </a:rPr>
              <a:t>. Choose the correct modal </a:t>
            </a:r>
            <a:r>
              <a:rPr lang="en-US" sz="2200" b="1" dirty="0" smtClean="0">
                <a:effectLst/>
                <a:latin typeface="Times New Roman" pitchFamily="18" charset="0"/>
                <a:cs typeface="Times New Roman" pitchFamily="18" charset="0"/>
              </a:rPr>
              <a:t>verb</a:t>
            </a:r>
            <a:r>
              <a:rPr lang="ru-RU" sz="2200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effectLst/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200" b="1" dirty="0" smtClean="0">
                <a:effectLst/>
                <a:latin typeface="Times New Roman" pitchFamily="18" charset="0"/>
                <a:cs typeface="Times New Roman" pitchFamily="18" charset="0"/>
              </a:rPr>
              <a:t>rephrase the sentences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145</TotalTime>
  <Words>680</Words>
  <Application>Microsoft Office PowerPoint</Application>
  <PresentationFormat>Экран (4:3)</PresentationFormat>
  <Paragraphs>145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Modal verbs</vt:lpstr>
      <vt:lpstr>Список существующих модальных глаголов</vt:lpstr>
      <vt:lpstr>Модальный глагол CAN и его эквивалент BE ABLE TO</vt:lpstr>
      <vt:lpstr>Can, could, be able to</vt:lpstr>
      <vt:lpstr>Модальные глаголы must, may</vt:lpstr>
      <vt:lpstr>Have to- должен в силу обстоятельств  To be to-должен по договоренности, по плану, но не совершилось действие </vt:lpstr>
      <vt:lpstr>Модальные глаголы should / ought to/ need</vt:lpstr>
      <vt:lpstr>Слайд 8</vt:lpstr>
      <vt:lpstr>Test 1. Choose the correct modal verb and rephrase the sentences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Modal verbs</dc:title>
  <dc:creator>Померанцевы</dc:creator>
  <cp:lastModifiedBy>User1</cp:lastModifiedBy>
  <cp:revision>7</cp:revision>
  <dcterms:created xsi:type="dcterms:W3CDTF">2015-12-07T17:15:55Z</dcterms:created>
  <dcterms:modified xsi:type="dcterms:W3CDTF">2020-11-23T05:53:27Z</dcterms:modified>
</cp:coreProperties>
</file>