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70" r:id="rId14"/>
    <p:sldId id="271" r:id="rId15"/>
    <p:sldId id="272" r:id="rId16"/>
    <p:sldId id="273" r:id="rId17"/>
    <p:sldId id="267" r:id="rId18"/>
    <p:sldId id="274" r:id="rId19"/>
    <p:sldId id="275" r:id="rId20"/>
    <p:sldId id="266" r:id="rId21"/>
    <p:sldId id="277" r:id="rId22"/>
    <p:sldId id="281" r:id="rId23"/>
    <p:sldId id="283" r:id="rId24"/>
    <p:sldId id="285" r:id="rId25"/>
    <p:sldId id="287" r:id="rId26"/>
    <p:sldId id="289" r:id="rId27"/>
    <p:sldId id="290" r:id="rId28"/>
    <p:sldId id="291" r:id="rId29"/>
    <p:sldId id="293" r:id="rId30"/>
    <p:sldId id="294" r:id="rId31"/>
    <p:sldId id="295" r:id="rId32"/>
    <p:sldId id="297" r:id="rId33"/>
    <p:sldId id="298" r:id="rId34"/>
    <p:sldId id="299" r:id="rId35"/>
    <p:sldId id="296"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3" r:id="rId49"/>
    <p:sldId id="314" r:id="rId50"/>
    <p:sldId id="312" r:id="rId51"/>
    <p:sldId id="315"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A4E7B78-30A4-4DB3-9C0A-8FB07270641B}" type="datetimeFigureOut">
              <a:rPr lang="ru-RU" smtClean="0"/>
              <a:pPr/>
              <a:t>15.12.2020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93005-C01E-4433-A880-4FE7D56A6FF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E7B78-30A4-4DB3-9C0A-8FB07270641B}" type="datetimeFigureOut">
              <a:rPr lang="ru-RU" smtClean="0"/>
              <a:pPr/>
              <a:t>15.12.2020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93005-C01E-4433-A880-4FE7D56A6FF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lingua-airlines.ru/articles/vse-ob-anglijskih-zvukopodrazhaniya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1872207"/>
          </a:xfrm>
        </p:spPr>
        <p:txBody>
          <a:bodyPr>
            <a:normAutofit/>
          </a:bodyPr>
          <a:lstStyle/>
          <a:p>
            <a:r>
              <a:rPr lang="ru-RU" sz="2800" b="1" dirty="0" smtClean="0">
                <a:solidFill>
                  <a:srgbClr val="FFC000"/>
                </a:solidFill>
              </a:rPr>
              <a:t> (1)</a:t>
            </a:r>
            <a:r>
              <a:rPr lang="en-US" sz="2800" b="1" dirty="0" smtClean="0"/>
              <a:t> Teacher </a:t>
            </a:r>
            <a:r>
              <a:rPr lang="en-US" sz="2800" b="1" dirty="0" smtClean="0">
                <a:solidFill>
                  <a:srgbClr val="7030A0"/>
                </a:solidFill>
              </a:rPr>
              <a:t>(</a:t>
            </a:r>
            <a:r>
              <a:rPr lang="ru-RU" sz="2800" b="1" dirty="0" smtClean="0">
                <a:solidFill>
                  <a:srgbClr val="7030A0"/>
                </a:solidFill>
              </a:rPr>
              <a:t>Учитель</a:t>
            </a:r>
            <a:r>
              <a:rPr lang="en-US" sz="2800" b="1" dirty="0" smtClean="0">
                <a:solidFill>
                  <a:srgbClr val="7030A0"/>
                </a:solidFill>
              </a:rPr>
              <a:t>)</a:t>
            </a:r>
            <a:r>
              <a:rPr lang="ru-RU" sz="2800" b="1" dirty="0" smtClean="0"/>
              <a:t>: </a:t>
            </a:r>
            <a:r>
              <a:rPr lang="ru-RU" sz="2800" b="1" dirty="0" err="1" smtClean="0"/>
              <a:t>Кашкарова</a:t>
            </a:r>
            <a:r>
              <a:rPr lang="ru-RU" sz="2800" b="1" dirty="0" smtClean="0"/>
              <a:t> Людмила Валерьевна</a:t>
            </a:r>
            <a:r>
              <a:rPr lang="en-US" dirty="0" smtClean="0"/>
              <a:t/>
            </a:r>
            <a:br>
              <a:rPr lang="en-US" dirty="0" smtClean="0"/>
            </a:br>
            <a:endParaRPr lang="ru-RU" dirty="0"/>
          </a:p>
        </p:txBody>
      </p:sp>
      <p:sp>
        <p:nvSpPr>
          <p:cNvPr id="3" name="Подзаголовок 2"/>
          <p:cNvSpPr>
            <a:spLocks noGrp="1"/>
          </p:cNvSpPr>
          <p:nvPr>
            <p:ph type="subTitle" idx="1"/>
          </p:nvPr>
        </p:nvSpPr>
        <p:spPr>
          <a:xfrm>
            <a:off x="1371600" y="2276872"/>
            <a:ext cx="6400800" cy="3361928"/>
          </a:xfrm>
        </p:spPr>
        <p:txBody>
          <a:bodyPr>
            <a:normAutofit/>
          </a:bodyPr>
          <a:lstStyle/>
          <a:p>
            <a:r>
              <a:rPr lang="en-US" b="1" dirty="0" smtClean="0">
                <a:solidFill>
                  <a:schemeClr val="tx1"/>
                </a:solidFill>
              </a:rPr>
              <a:t>The English language</a:t>
            </a:r>
          </a:p>
          <a:p>
            <a:r>
              <a:rPr lang="ru-RU" b="1" dirty="0" smtClean="0">
                <a:solidFill>
                  <a:schemeClr val="tx1"/>
                </a:solidFill>
              </a:rPr>
              <a:t>10 </a:t>
            </a:r>
            <a:r>
              <a:rPr lang="en-US" b="1" dirty="0" smtClean="0">
                <a:solidFill>
                  <a:schemeClr val="tx1"/>
                </a:solidFill>
              </a:rPr>
              <a:t>form </a:t>
            </a:r>
            <a:r>
              <a:rPr lang="en-US" b="1" dirty="0" smtClean="0">
                <a:solidFill>
                  <a:srgbClr val="7030A0"/>
                </a:solidFill>
              </a:rPr>
              <a:t>(</a:t>
            </a:r>
            <a:r>
              <a:rPr lang="ru-RU" b="1" dirty="0" smtClean="0">
                <a:solidFill>
                  <a:srgbClr val="7030A0"/>
                </a:solidFill>
              </a:rPr>
              <a:t>класс</a:t>
            </a:r>
            <a:r>
              <a:rPr lang="en-US" b="1" dirty="0" smtClean="0">
                <a:solidFill>
                  <a:srgbClr val="7030A0"/>
                </a:solidFill>
              </a:rPr>
              <a:t>)</a:t>
            </a:r>
            <a:endParaRPr lang="ru-RU" b="1" dirty="0" smtClean="0">
              <a:solidFill>
                <a:srgbClr val="7030A0"/>
              </a:solidFill>
            </a:endParaRPr>
          </a:p>
          <a:p>
            <a:endParaRPr lang="ru-RU" b="1" dirty="0" smtClean="0">
              <a:solidFill>
                <a:srgbClr val="7030A0"/>
              </a:solidFill>
            </a:endParaRPr>
          </a:p>
          <a:p>
            <a:r>
              <a:rPr lang="en-US" b="1" dirty="0" smtClean="0">
                <a:solidFill>
                  <a:schemeClr val="tx1"/>
                </a:solidFill>
              </a:rPr>
              <a:t>Prepare a student’s book, a copybook and a pen.</a:t>
            </a:r>
            <a:r>
              <a:rPr lang="ru-RU" b="1" dirty="0" smtClean="0">
                <a:solidFill>
                  <a:srgbClr val="7030A0"/>
                </a:solidFill>
              </a:rPr>
              <a:t>(Подготовьте учебник, тетрадь, ручку)</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10)</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buNone/>
            </a:pPr>
            <a:r>
              <a:rPr lang="en-US" dirty="0" smtClean="0"/>
              <a:t>Hair</a:t>
            </a:r>
            <a:endParaRPr lang="ru-RU" dirty="0" smtClean="0"/>
          </a:p>
          <a:p>
            <a:pPr lvl="0">
              <a:buNone/>
            </a:pPr>
            <a:r>
              <a:rPr lang="en-US" dirty="0" smtClean="0"/>
              <a:t>Queen Elizabeth The First started going bold at an early age.</a:t>
            </a:r>
            <a:endParaRPr lang="ru-RU" dirty="0" smtClean="0"/>
          </a:p>
          <a:p>
            <a:pPr lvl="0">
              <a:buNone/>
            </a:pPr>
            <a:r>
              <a:rPr lang="en-US" dirty="0" smtClean="0"/>
              <a:t>She started a fashion for wigs in England.</a:t>
            </a: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11)</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buNone/>
            </a:pPr>
            <a:r>
              <a:rPr lang="en-US" dirty="0" smtClean="0"/>
              <a:t>The fashion spread and eventually wigs were popular with both sexes for the next three hundred years.</a:t>
            </a:r>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12)</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lvl="0"/>
            <a:r>
              <a:rPr lang="en-US" dirty="0" smtClean="0"/>
              <a:t>Wigs became a status symbol – the biggest the wig, the more important you were.</a:t>
            </a:r>
            <a:endParaRPr lang="ru-R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13)</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However, there was another reason that wigs were an advantage.</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14)</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In those days, even rich people rarely washed and the unhygienic conditions attracted fleas and other pests.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15)</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Shaving off your hair and wearing a wig was often the only answer.</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16)</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People used animal fat to keep the wigs in place – the smell must have been terrible. </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smtClean="0">
                <a:solidFill>
                  <a:srgbClr val="FFC000"/>
                </a:solidFill>
              </a:rPr>
              <a:t>17)</a:t>
            </a:r>
            <a:r>
              <a:rPr lang="en-US" b="1" i="1" dirty="0" smtClean="0"/>
              <a:t>Notes</a:t>
            </a:r>
            <a:r>
              <a:rPr lang="ru-RU" b="1" i="1"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b="1" dirty="0" smtClean="0"/>
              <a:t>*в зависимости от </a:t>
            </a:r>
            <a:r>
              <a:rPr lang="ru-RU" b="1" u="sng" dirty="0" smtClean="0">
                <a:hlinkClick r:id="rId2"/>
              </a:rPr>
              <a:t>протяженности звука</a:t>
            </a:r>
            <a:r>
              <a:rPr lang="ru-RU" b="1" dirty="0" smtClean="0"/>
              <a:t> меняется значение слова. Слова имеют разное значение: </a:t>
            </a:r>
            <a:r>
              <a:rPr lang="ru-RU" b="1" i="1" dirty="0" err="1" smtClean="0"/>
              <a:t>ship</a:t>
            </a:r>
            <a:r>
              <a:rPr lang="ru-RU" b="1" dirty="0" smtClean="0"/>
              <a:t> – </a:t>
            </a:r>
            <a:r>
              <a:rPr lang="ru-RU" b="1" i="1" dirty="0" err="1" smtClean="0"/>
              <a:t>sheep</a:t>
            </a:r>
            <a:r>
              <a:rPr lang="ru-RU" b="1" dirty="0" smtClean="0"/>
              <a:t>, </a:t>
            </a:r>
            <a:r>
              <a:rPr lang="ru-RU" b="1" i="1" dirty="0" err="1" smtClean="0"/>
              <a:t>fit</a:t>
            </a:r>
            <a:r>
              <a:rPr lang="ru-RU" b="1" dirty="0" smtClean="0"/>
              <a:t> – </a:t>
            </a:r>
            <a:r>
              <a:rPr lang="ru-RU" b="1" i="1" dirty="0" err="1" smtClean="0"/>
              <a:t>feet</a:t>
            </a:r>
            <a:r>
              <a:rPr lang="ru-RU" b="1" dirty="0" smtClean="0"/>
              <a:t>, </a:t>
            </a:r>
            <a:r>
              <a:rPr lang="ru-RU" b="1" i="1" dirty="0" err="1" smtClean="0"/>
              <a:t>pull</a:t>
            </a:r>
            <a:r>
              <a:rPr lang="ru-RU" b="1" dirty="0" smtClean="0"/>
              <a:t> – </a:t>
            </a:r>
            <a:r>
              <a:rPr lang="ru-RU" b="1" i="1" dirty="0" err="1" smtClean="0"/>
              <a:t>pool</a:t>
            </a:r>
            <a:r>
              <a:rPr lang="ru-RU" b="1"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smtClean="0">
                <a:solidFill>
                  <a:srgbClr val="FFC000"/>
                </a:solidFill>
              </a:rPr>
              <a:t>18)</a:t>
            </a:r>
            <a:r>
              <a:rPr lang="en-US" b="1" i="1" dirty="0" smtClean="0"/>
              <a:t>Notes</a:t>
            </a:r>
            <a:r>
              <a:rPr lang="ru-RU" b="1" i="1"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b="1" dirty="0" smtClean="0"/>
              <a:t>**Долгие гласные чаще всего встречаются </a:t>
            </a:r>
            <a:endParaRPr lang="ru-RU" dirty="0" smtClean="0"/>
          </a:p>
          <a:p>
            <a:pPr lvl="0"/>
            <a:r>
              <a:rPr lang="ru-RU" b="1" dirty="0" smtClean="0"/>
              <a:t>В открытом слоге  -гласные произносятся так, как они называются в алфавите. (открытый слог - оканчивается на гласную или состоит из одной гласной);</a:t>
            </a:r>
            <a:endParaRPr lang="ru-RU" dirty="0" smtClean="0"/>
          </a:p>
          <a:p>
            <a:pPr>
              <a:buNone/>
            </a:pPr>
            <a:r>
              <a:rPr lang="en-US" b="1" i="1" dirty="0" smtClean="0"/>
              <a:t>Me, legal, rule</a:t>
            </a:r>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i="1" dirty="0" smtClean="0">
                <a:solidFill>
                  <a:srgbClr val="FFC000"/>
                </a:solidFill>
              </a:rPr>
              <a:t>19)</a:t>
            </a:r>
            <a:r>
              <a:rPr lang="en-US" b="1" i="1" dirty="0" smtClean="0"/>
              <a:t>Notes</a:t>
            </a:r>
            <a:r>
              <a:rPr lang="ru-RU" b="1" i="1" dirty="0" smtClean="0"/>
              <a:t>: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en-US" b="1" dirty="0" smtClean="0"/>
              <a:t>*</a:t>
            </a:r>
            <a:r>
              <a:rPr lang="ru-RU" b="1" dirty="0" smtClean="0"/>
              <a:t>**Долгие гласные   встречаются </a:t>
            </a:r>
            <a:endParaRPr lang="en-US" b="1" dirty="0" smtClean="0"/>
          </a:p>
          <a:p>
            <a:pPr lvl="0">
              <a:buNone/>
            </a:pPr>
            <a:r>
              <a:rPr lang="ru-RU" b="1" dirty="0" smtClean="0"/>
              <a:t>В закрытом слоге - </a:t>
            </a:r>
            <a:r>
              <a:rPr lang="ru-RU" b="1" dirty="0" smtClean="0">
                <a:solidFill>
                  <a:srgbClr val="C00000"/>
                </a:solidFill>
              </a:rPr>
              <a:t>гласная + [</a:t>
            </a:r>
            <a:r>
              <a:rPr lang="ru-RU" b="1" dirty="0" err="1" smtClean="0">
                <a:solidFill>
                  <a:srgbClr val="C00000"/>
                </a:solidFill>
              </a:rPr>
              <a:t>r</a:t>
            </a:r>
            <a:r>
              <a:rPr lang="ru-RU" b="1" dirty="0" smtClean="0">
                <a:solidFill>
                  <a:srgbClr val="C00000"/>
                </a:solidFill>
              </a:rPr>
              <a:t>]</a:t>
            </a:r>
            <a:r>
              <a:rPr lang="ru-RU" b="1" dirty="0" smtClean="0"/>
              <a:t> (закрытый слог - оканчивается на согласную).</a:t>
            </a:r>
            <a:endParaRPr lang="ru-RU" dirty="0" smtClean="0"/>
          </a:p>
          <a:p>
            <a:pPr>
              <a:buNone/>
            </a:pPr>
            <a:r>
              <a:rPr lang="en-US" b="1" i="1" dirty="0" smtClean="0"/>
              <a:t>Fur, first, term, farm, nor</a:t>
            </a:r>
            <a:endParaRPr lang="ru-RU"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C000"/>
                </a:solidFill>
              </a:rPr>
              <a:t>(2)</a:t>
            </a:r>
            <a:r>
              <a:rPr lang="en-US" b="1" dirty="0" smtClean="0"/>
              <a:t>At the lesson </a:t>
            </a:r>
            <a:r>
              <a:rPr lang="en-US" b="1" dirty="0" smtClean="0">
                <a:solidFill>
                  <a:srgbClr val="7030A0"/>
                </a:solidFill>
              </a:rPr>
              <a:t>(</a:t>
            </a:r>
            <a:r>
              <a:rPr lang="ru-RU" b="1" dirty="0" smtClean="0">
                <a:solidFill>
                  <a:srgbClr val="7030A0"/>
                </a:solidFill>
              </a:rPr>
              <a:t>На уроке</a:t>
            </a:r>
            <a:r>
              <a:rPr lang="en-US" b="1" dirty="0" smtClean="0">
                <a:solidFill>
                  <a:srgbClr val="7030A0"/>
                </a:solidFill>
              </a:rPr>
              <a:t>)</a:t>
            </a:r>
            <a:endParaRPr lang="ru-RU" dirty="0"/>
          </a:p>
        </p:txBody>
      </p:sp>
      <p:sp>
        <p:nvSpPr>
          <p:cNvPr id="3" name="Содержимое 2"/>
          <p:cNvSpPr>
            <a:spLocks noGrp="1"/>
          </p:cNvSpPr>
          <p:nvPr>
            <p:ph idx="1"/>
          </p:nvPr>
        </p:nvSpPr>
        <p:spPr/>
        <p:txBody>
          <a:bodyPr/>
          <a:lstStyle/>
          <a:p>
            <a:r>
              <a:rPr lang="en-US" b="1" dirty="0" smtClean="0"/>
              <a:t>The sound of your microphone is off </a:t>
            </a:r>
            <a:r>
              <a:rPr lang="en-US" b="1" dirty="0" smtClean="0">
                <a:solidFill>
                  <a:srgbClr val="7030A0"/>
                </a:solidFill>
              </a:rPr>
              <a:t>(</a:t>
            </a:r>
            <a:r>
              <a:rPr lang="ru-RU" b="1" dirty="0" smtClean="0">
                <a:solidFill>
                  <a:srgbClr val="7030A0"/>
                </a:solidFill>
              </a:rPr>
              <a:t>Звук вашего микрофона выключен</a:t>
            </a:r>
            <a:r>
              <a:rPr lang="en-US" b="1" dirty="0" smtClean="0">
                <a:solidFill>
                  <a:srgbClr val="7030A0"/>
                </a:solidFill>
              </a:rPr>
              <a:t>)</a:t>
            </a:r>
          </a:p>
          <a:p>
            <a:endParaRPr lang="en-US" b="1" dirty="0" smtClean="0">
              <a:solidFill>
                <a:srgbClr val="7030A0"/>
              </a:solidFill>
            </a:endParaRPr>
          </a:p>
          <a:p>
            <a:pPr>
              <a:buNone/>
            </a:pPr>
            <a:endParaRPr lang="ru-RU" b="1" dirty="0" smtClean="0">
              <a:solidFill>
                <a:srgbClr val="7030A0"/>
              </a:solidFill>
            </a:endParaRPr>
          </a:p>
          <a:p>
            <a:r>
              <a:rPr lang="en-US" b="1" dirty="0" smtClean="0"/>
              <a:t>Turn on the sound of your </a:t>
            </a:r>
            <a:r>
              <a:rPr lang="en-US" b="1" dirty="0" err="1" smtClean="0"/>
              <a:t>mic</a:t>
            </a:r>
            <a:r>
              <a:rPr lang="en-US" b="1" dirty="0" smtClean="0"/>
              <a:t> only upon the teacher’s request </a:t>
            </a:r>
            <a:r>
              <a:rPr lang="en-US" b="1" dirty="0" smtClean="0">
                <a:solidFill>
                  <a:srgbClr val="7030A0"/>
                </a:solidFill>
              </a:rPr>
              <a:t>(</a:t>
            </a:r>
            <a:r>
              <a:rPr lang="ru-RU" b="1" dirty="0" smtClean="0">
                <a:solidFill>
                  <a:srgbClr val="7030A0"/>
                </a:solidFill>
              </a:rPr>
              <a:t>Включаем звук микрофона только по просьбе учителя</a:t>
            </a:r>
            <a:r>
              <a:rPr lang="en-US" b="1" dirty="0" smtClean="0">
                <a:solidFill>
                  <a:srgbClr val="7030A0"/>
                </a:solidFill>
              </a:rPr>
              <a:t>)</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en-US" sz="3600" b="1" dirty="0" smtClean="0">
                <a:solidFill>
                  <a:srgbClr val="FFC000"/>
                </a:solidFill>
              </a:rPr>
              <a:t>20)</a:t>
            </a:r>
            <a:r>
              <a:rPr lang="en-US" sz="3600" b="1" dirty="0" smtClean="0"/>
              <a:t>Write out </a:t>
            </a:r>
            <a:r>
              <a:rPr lang="en-US" sz="3600" b="1" u="sng" dirty="0" smtClean="0"/>
              <a:t>the words with a long vowel sound</a:t>
            </a:r>
            <a:r>
              <a:rPr lang="en-US" sz="3600" b="1" dirty="0" smtClean="0"/>
              <a:t>. Write the translation of these words if you do not know it.</a:t>
            </a:r>
            <a:r>
              <a:rPr lang="ru-RU" dirty="0" smtClean="0"/>
              <a:t/>
            </a:r>
            <a:br>
              <a:rPr lang="ru-RU" dirty="0" smtClean="0"/>
            </a:br>
            <a:endParaRPr lang="ru-RU" dirty="0"/>
          </a:p>
        </p:txBody>
      </p:sp>
      <p:sp>
        <p:nvSpPr>
          <p:cNvPr id="3" name="Содержимое 2"/>
          <p:cNvSpPr>
            <a:spLocks noGrp="1"/>
          </p:cNvSpPr>
          <p:nvPr>
            <p:ph idx="1"/>
          </p:nvPr>
        </p:nvSpPr>
        <p:spPr>
          <a:xfrm>
            <a:off x="457200" y="2564904"/>
            <a:ext cx="8229600" cy="3561259"/>
          </a:xfrm>
        </p:spPr>
        <p:txBody>
          <a:bodyPr/>
          <a:lstStyle/>
          <a:p>
            <a:pPr lvl="0">
              <a:buNone/>
            </a:pPr>
            <a:r>
              <a:rPr lang="ru-RU" dirty="0" smtClean="0"/>
              <a:t>1) </a:t>
            </a:r>
            <a:r>
              <a:rPr lang="en-US" dirty="0" smtClean="0">
                <a:solidFill>
                  <a:srgbClr val="7030A0"/>
                </a:solidFill>
              </a:rPr>
              <a:t>Beauty through the ages </a:t>
            </a:r>
            <a:endParaRPr lang="ru-RU" dirty="0">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22)</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2) </a:t>
            </a:r>
            <a:r>
              <a:rPr lang="en-US" dirty="0" smtClean="0">
                <a:solidFill>
                  <a:srgbClr val="7030A0"/>
                </a:solidFill>
              </a:rPr>
              <a:t>A sign of  health … or a sign of wealth?</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26)</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4</a:t>
            </a:r>
            <a:r>
              <a:rPr lang="ru-RU" dirty="0" smtClean="0">
                <a:solidFill>
                  <a:srgbClr val="7030A0"/>
                </a:solidFill>
              </a:rPr>
              <a:t>) </a:t>
            </a:r>
            <a:r>
              <a:rPr lang="en-US" dirty="0" smtClean="0">
                <a:solidFill>
                  <a:srgbClr val="7030A0"/>
                </a:solidFill>
              </a:rPr>
              <a:t>Queen Elizabeth The First started going bold at an early age.</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28)</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5) </a:t>
            </a:r>
            <a:r>
              <a:rPr lang="en-US" dirty="0" smtClean="0">
                <a:solidFill>
                  <a:srgbClr val="7030A0"/>
                </a:solidFill>
              </a:rPr>
              <a:t>She started a fashion for wigs in England.</a:t>
            </a:r>
            <a:endParaRPr lang="ru-RU"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30)</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6)</a:t>
            </a:r>
            <a:r>
              <a:rPr lang="en-US" dirty="0" smtClean="0">
                <a:solidFill>
                  <a:srgbClr val="7030A0"/>
                </a:solidFill>
              </a:rPr>
              <a:t>The fashion spread and eventually wigs were popular with both sexes for the next three hundred years.</a:t>
            </a:r>
            <a:endParaRPr lang="ru-RU"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32)</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7) </a:t>
            </a:r>
            <a:r>
              <a:rPr lang="en-US" dirty="0" smtClean="0">
                <a:solidFill>
                  <a:srgbClr val="7030A0"/>
                </a:solidFill>
              </a:rPr>
              <a:t>Wigs became a status symbol – the biggest the wig, the more important you were.</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34)</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8)</a:t>
            </a:r>
            <a:r>
              <a:rPr lang="en-US" dirty="0" smtClean="0">
                <a:solidFill>
                  <a:srgbClr val="7030A0"/>
                </a:solidFill>
              </a:rPr>
              <a:t>However, there was another reason that wigs were an advantage.</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35)</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a:buNone/>
            </a:pPr>
            <a:r>
              <a:rPr lang="ru-RU" dirty="0" smtClean="0"/>
              <a:t>8) </a:t>
            </a:r>
            <a:r>
              <a:rPr lang="en-US" dirty="0" smtClean="0"/>
              <a:t>However, there was another </a:t>
            </a:r>
            <a:r>
              <a:rPr lang="en-US" b="1" u="sng" dirty="0" smtClean="0"/>
              <a:t>reason </a:t>
            </a:r>
            <a:r>
              <a:rPr lang="en-US" u="sng" dirty="0" smtClean="0"/>
              <a:t>t</a:t>
            </a:r>
            <a:r>
              <a:rPr lang="en-US" dirty="0" smtClean="0"/>
              <a:t>hat wigs </a:t>
            </a:r>
            <a:r>
              <a:rPr lang="en-US" b="1" u="sng" dirty="0" smtClean="0"/>
              <a:t>were</a:t>
            </a:r>
            <a:r>
              <a:rPr lang="en-US" dirty="0" smtClean="0"/>
              <a:t> an advantage</a:t>
            </a: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36)</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9)</a:t>
            </a:r>
            <a:r>
              <a:rPr lang="en-US" dirty="0" smtClean="0">
                <a:solidFill>
                  <a:srgbClr val="7030A0"/>
                </a:solidFill>
              </a:rPr>
              <a:t>In those days, even rich people rarely washed and the unhygienic conditions attracted fleas and other pests. </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38)</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10) </a:t>
            </a:r>
            <a:r>
              <a:rPr lang="en-US" dirty="0" smtClean="0">
                <a:solidFill>
                  <a:srgbClr val="7030A0"/>
                </a:solidFill>
              </a:rPr>
              <a:t>Shaving off your hair and wearing a wig was often the only answer.</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C000"/>
                </a:solidFill>
              </a:rPr>
              <a:t>(3)</a:t>
            </a:r>
            <a:r>
              <a:rPr lang="en-US" sz="3600" b="1" dirty="0" smtClean="0"/>
              <a:t>Greeting and checking the connection</a:t>
            </a:r>
            <a:r>
              <a:rPr lang="ru-RU" sz="3600" b="1" dirty="0" smtClean="0"/>
              <a:t/>
            </a:r>
            <a:br>
              <a:rPr lang="ru-RU" sz="3600" b="1" dirty="0" smtClean="0"/>
            </a:br>
            <a:r>
              <a:rPr lang="en-US" sz="3600" b="1" dirty="0" smtClean="0"/>
              <a:t> </a:t>
            </a:r>
            <a:r>
              <a:rPr lang="en-US" sz="3600" b="1" dirty="0" smtClean="0">
                <a:solidFill>
                  <a:srgbClr val="7030A0"/>
                </a:solidFill>
              </a:rPr>
              <a:t>(</a:t>
            </a:r>
            <a:r>
              <a:rPr lang="ru-RU" sz="3600" b="1" dirty="0" smtClean="0">
                <a:solidFill>
                  <a:srgbClr val="7030A0"/>
                </a:solidFill>
              </a:rPr>
              <a:t>Приветствие и проверка связи)</a:t>
            </a:r>
            <a:endParaRPr lang="ru-RU" sz="3600" dirty="0"/>
          </a:p>
        </p:txBody>
      </p:sp>
      <p:sp>
        <p:nvSpPr>
          <p:cNvPr id="3" name="Содержимое 2"/>
          <p:cNvSpPr>
            <a:spLocks noGrp="1"/>
          </p:cNvSpPr>
          <p:nvPr>
            <p:ph idx="1"/>
          </p:nvPr>
        </p:nvSpPr>
        <p:spPr/>
        <p:txBody>
          <a:bodyPr>
            <a:normAutofit fontScale="92500" lnSpcReduction="10000"/>
          </a:bodyPr>
          <a:lstStyle/>
          <a:p>
            <a:pPr>
              <a:buNone/>
            </a:pPr>
            <a:r>
              <a:rPr lang="en-US" b="1" dirty="0" smtClean="0"/>
              <a:t>Glad to meet you. </a:t>
            </a:r>
            <a:r>
              <a:rPr lang="en-US" b="1" dirty="0" smtClean="0">
                <a:solidFill>
                  <a:srgbClr val="7030A0"/>
                </a:solidFill>
              </a:rPr>
              <a:t>(</a:t>
            </a:r>
            <a:r>
              <a:rPr lang="ru-RU" b="1" dirty="0" smtClean="0">
                <a:solidFill>
                  <a:srgbClr val="7030A0"/>
                </a:solidFill>
              </a:rPr>
              <a:t> Рада встрече с вами)</a:t>
            </a:r>
          </a:p>
          <a:p>
            <a:pPr>
              <a:buNone/>
            </a:pPr>
            <a:endParaRPr lang="ru-RU" b="1" dirty="0" smtClean="0">
              <a:solidFill>
                <a:srgbClr val="7030A0"/>
              </a:solidFill>
            </a:endParaRPr>
          </a:p>
          <a:p>
            <a:r>
              <a:rPr lang="en-US" b="1" dirty="0" smtClean="0"/>
              <a:t>How are you? </a:t>
            </a:r>
            <a:r>
              <a:rPr lang="en-US" b="1" dirty="0" smtClean="0">
                <a:solidFill>
                  <a:srgbClr val="7030A0"/>
                </a:solidFill>
              </a:rPr>
              <a:t>(</a:t>
            </a:r>
            <a:r>
              <a:rPr lang="ru-RU" b="1" dirty="0" smtClean="0">
                <a:solidFill>
                  <a:srgbClr val="7030A0"/>
                </a:solidFill>
              </a:rPr>
              <a:t>Как вы?)</a:t>
            </a:r>
            <a:r>
              <a:rPr lang="en-US" b="1" dirty="0" smtClean="0"/>
              <a:t> </a:t>
            </a:r>
          </a:p>
          <a:p>
            <a:r>
              <a:rPr lang="en-US" b="1" dirty="0" smtClean="0"/>
              <a:t>Is everything OK with  your sound and your picture. </a:t>
            </a:r>
            <a:r>
              <a:rPr lang="en-US" b="1" dirty="0" smtClean="0">
                <a:solidFill>
                  <a:srgbClr val="7030A0"/>
                </a:solidFill>
              </a:rPr>
              <a:t>(</a:t>
            </a:r>
            <a:r>
              <a:rPr lang="ru-RU" b="1" dirty="0" smtClean="0">
                <a:solidFill>
                  <a:srgbClr val="7030A0"/>
                </a:solidFill>
              </a:rPr>
              <a:t>Все ли в порядке со звуком и изображением?)</a:t>
            </a:r>
          </a:p>
          <a:p>
            <a:endParaRPr lang="ru-RU" b="1" dirty="0" smtClean="0">
              <a:solidFill>
                <a:srgbClr val="7030A0"/>
              </a:solidFill>
            </a:endParaRPr>
          </a:p>
          <a:p>
            <a:pPr>
              <a:buNone/>
            </a:pPr>
            <a:r>
              <a:rPr lang="en-US" b="1" dirty="0" smtClean="0">
                <a:solidFill>
                  <a:srgbClr val="C00000"/>
                </a:solidFill>
              </a:rPr>
              <a:t>I am fine. Everything is OK.</a:t>
            </a:r>
            <a:r>
              <a:rPr lang="en-US" b="1" dirty="0" smtClean="0">
                <a:solidFill>
                  <a:srgbClr val="7030A0"/>
                </a:solidFill>
              </a:rPr>
              <a:t>(</a:t>
            </a:r>
            <a:r>
              <a:rPr lang="ru-RU" b="1" dirty="0" smtClean="0">
                <a:solidFill>
                  <a:srgbClr val="7030A0"/>
                </a:solidFill>
              </a:rPr>
              <a:t>Все в порядке)</a:t>
            </a:r>
            <a:endParaRPr lang="en-US" b="1" dirty="0" smtClean="0">
              <a:solidFill>
                <a:srgbClr val="C00000"/>
              </a:solidFill>
            </a:endParaRPr>
          </a:p>
          <a:p>
            <a:pPr>
              <a:buNone/>
            </a:pPr>
            <a:r>
              <a:rPr lang="en-US" b="1" dirty="0" smtClean="0">
                <a:solidFill>
                  <a:srgbClr val="C00000"/>
                </a:solidFill>
              </a:rPr>
              <a:t>I have some problems. </a:t>
            </a:r>
            <a:r>
              <a:rPr lang="en-US" b="1" dirty="0" smtClean="0">
                <a:solidFill>
                  <a:srgbClr val="7030A0"/>
                </a:solidFill>
              </a:rPr>
              <a:t>(</a:t>
            </a:r>
            <a:r>
              <a:rPr lang="ru-RU" b="1" dirty="0" smtClean="0">
                <a:solidFill>
                  <a:srgbClr val="7030A0"/>
                </a:solidFill>
              </a:rPr>
              <a:t>Есть проблемы.)</a:t>
            </a:r>
            <a:r>
              <a:rPr lang="en-US" b="1" dirty="0" smtClean="0">
                <a:solidFill>
                  <a:srgbClr val="C00000"/>
                </a:solidFill>
              </a:rPr>
              <a:t> </a:t>
            </a:r>
          </a:p>
          <a:p>
            <a:endParaRPr lang="ru-RU" dirty="0" smtClean="0"/>
          </a:p>
          <a:p>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39)</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a:buNone/>
            </a:pPr>
            <a:r>
              <a:rPr lang="ru-RU" dirty="0" smtClean="0"/>
              <a:t>10) </a:t>
            </a:r>
            <a:r>
              <a:rPr lang="en-US" dirty="0" smtClean="0"/>
              <a:t>Shaving off </a:t>
            </a:r>
            <a:r>
              <a:rPr lang="en-US" b="1" u="sng" dirty="0" smtClean="0"/>
              <a:t>your </a:t>
            </a:r>
            <a:r>
              <a:rPr lang="en-US" dirty="0" smtClean="0"/>
              <a:t>hair and wearing a wig was often the only </a:t>
            </a:r>
            <a:r>
              <a:rPr lang="en-US" b="1" u="sng" dirty="0" smtClean="0"/>
              <a:t>answer</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40)</a:t>
            </a:r>
            <a:r>
              <a:rPr lang="en-US" b="1" dirty="0" smtClean="0"/>
              <a:t>the words with a long vowel sound</a:t>
            </a:r>
            <a:endParaRPr lang="ru-RU" dirty="0"/>
          </a:p>
        </p:txBody>
      </p:sp>
      <p:sp>
        <p:nvSpPr>
          <p:cNvPr id="3" name="Содержимое 2"/>
          <p:cNvSpPr>
            <a:spLocks noGrp="1"/>
          </p:cNvSpPr>
          <p:nvPr>
            <p:ph idx="1"/>
          </p:nvPr>
        </p:nvSpPr>
        <p:spPr/>
        <p:txBody>
          <a:bodyPr/>
          <a:lstStyle/>
          <a:p>
            <a:pPr lvl="0">
              <a:buNone/>
            </a:pPr>
            <a:r>
              <a:rPr lang="ru-RU" dirty="0" smtClean="0"/>
              <a:t>11) </a:t>
            </a:r>
            <a:r>
              <a:rPr lang="en-US" dirty="0" smtClean="0">
                <a:solidFill>
                  <a:srgbClr val="7030A0"/>
                </a:solidFill>
              </a:rPr>
              <a:t>People used animal fat to keep the wigs in place – the smell must have been terrible. </a:t>
            </a:r>
            <a:endParaRPr lang="ru-RU" dirty="0" smtClean="0">
              <a:solidFill>
                <a:srgbClr val="7030A0"/>
              </a:solidFill>
            </a:endParaRP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67544" y="1628800"/>
            <a:ext cx="8229600" cy="4525963"/>
          </a:xfrm>
        </p:spPr>
        <p:txBody>
          <a:bodyPr/>
          <a:lstStyle/>
          <a:p>
            <a:pPr lvl="0">
              <a:buNone/>
            </a:pPr>
            <a:r>
              <a:rPr lang="en-US" dirty="0" smtClean="0">
                <a:solidFill>
                  <a:srgbClr val="FFC000"/>
                </a:solidFill>
              </a:rPr>
              <a:t>41)</a:t>
            </a:r>
          </a:p>
          <a:p>
            <a:pPr lvl="0">
              <a:buNone/>
            </a:pPr>
            <a:r>
              <a:rPr lang="ru-RU" dirty="0" smtClean="0"/>
              <a:t>11)</a:t>
            </a:r>
            <a:r>
              <a:rPr lang="en-US" dirty="0" smtClean="0"/>
              <a:t>People </a:t>
            </a:r>
            <a:r>
              <a:rPr lang="en-US" b="1" u="sng" dirty="0" smtClean="0"/>
              <a:t>used</a:t>
            </a:r>
            <a:r>
              <a:rPr lang="en-US" dirty="0" smtClean="0"/>
              <a:t> animal fat to </a:t>
            </a:r>
            <a:r>
              <a:rPr lang="en-US" b="1" u="sng" dirty="0" smtClean="0"/>
              <a:t>keep </a:t>
            </a:r>
            <a:r>
              <a:rPr lang="en-US" dirty="0" smtClean="0"/>
              <a:t>the wigs in place – the smell must have </a:t>
            </a:r>
            <a:r>
              <a:rPr lang="en-US" b="1" u="sng" dirty="0" smtClean="0"/>
              <a:t>been</a:t>
            </a:r>
            <a:r>
              <a:rPr lang="en-US" dirty="0" smtClean="0"/>
              <a:t> terrible. </a:t>
            </a:r>
            <a:endParaRPr lang="ru-RU"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42)</a:t>
            </a:r>
            <a:r>
              <a:rPr lang="en-US" b="1" dirty="0" smtClean="0"/>
              <a:t>Translate into English, use the words from the given sentences.</a:t>
            </a:r>
            <a:endParaRPr lang="ru-RU" dirty="0"/>
          </a:p>
        </p:txBody>
      </p:sp>
      <p:sp>
        <p:nvSpPr>
          <p:cNvPr id="3" name="Содержимое 2"/>
          <p:cNvSpPr>
            <a:spLocks noGrp="1"/>
          </p:cNvSpPr>
          <p:nvPr>
            <p:ph idx="1"/>
          </p:nvPr>
        </p:nvSpPr>
        <p:spPr/>
        <p:txBody>
          <a:bodyPr/>
          <a:lstStyle/>
          <a:p>
            <a:pPr lvl="0">
              <a:buNone/>
            </a:pPr>
            <a:r>
              <a:rPr lang="ru-RU" u="sng" dirty="0" smtClean="0">
                <a:solidFill>
                  <a:srgbClr val="7030A0"/>
                </a:solidFill>
              </a:rPr>
              <a:t>1)Облысение (лысеть) не является признаком здоровья. </a:t>
            </a:r>
            <a:endParaRPr lang="ru-RU" dirty="0" smtClean="0">
              <a:solidFill>
                <a:srgbClr val="7030A0"/>
              </a:solidFill>
            </a:endParaRPr>
          </a:p>
          <a:p>
            <a:pPr>
              <a:buNone/>
            </a:pPr>
            <a:r>
              <a:rPr lang="en-US" b="1" dirty="0" smtClean="0"/>
              <a:t>A sign of  health</a:t>
            </a:r>
            <a:r>
              <a:rPr lang="en-US" dirty="0" smtClean="0"/>
              <a:t> </a:t>
            </a:r>
            <a:r>
              <a:rPr lang="en-US" b="1" dirty="0" smtClean="0"/>
              <a:t>… or a sign of wealth? Queen Elizabeth The First  started going bold at an early age.</a:t>
            </a:r>
            <a:endParaRPr lang="ru-RU" b="1" dirty="0" smtClean="0"/>
          </a:p>
          <a:p>
            <a:pPr>
              <a:buNone/>
            </a:pPr>
            <a:endParaRPr lang="ru-RU" dirty="0" smtClean="0"/>
          </a:p>
          <a:p>
            <a:pPr>
              <a:buNone/>
            </a:pPr>
            <a:r>
              <a:rPr lang="ru-RU" b="1" dirty="0" smtClean="0"/>
              <a:t>*Что делать? – «</a:t>
            </a:r>
            <a:r>
              <a:rPr lang="en-US" b="1" dirty="0" smtClean="0"/>
              <a:t>to + </a:t>
            </a:r>
            <a:r>
              <a:rPr lang="ru-RU" b="1" dirty="0" smtClean="0"/>
              <a:t>глагол в 1 форме»</a:t>
            </a:r>
            <a:r>
              <a:rPr lang="en-US" b="1" dirty="0" smtClean="0"/>
              <a:t> </a:t>
            </a:r>
            <a:endParaRPr lang="ru-RU" b="1" dirty="0" smtClean="0"/>
          </a:p>
          <a:p>
            <a:pPr>
              <a:buNone/>
            </a:pPr>
            <a:r>
              <a:rPr lang="ru-RU" b="1" dirty="0" smtClean="0"/>
              <a:t>** являться, быть – «</a:t>
            </a:r>
            <a:r>
              <a:rPr lang="en-US" b="1" dirty="0" smtClean="0"/>
              <a:t>am is are</a:t>
            </a:r>
            <a:r>
              <a:rPr lang="ru-RU" b="1" dirty="0" smtClean="0"/>
              <a:t>»</a:t>
            </a:r>
            <a:endParaRPr lang="ru-RU" dirty="0" smtClean="0"/>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C000"/>
                </a:solidFill>
              </a:rPr>
              <a:t>43)</a:t>
            </a:r>
            <a:endParaRPr lang="ru-RU" dirty="0">
              <a:solidFill>
                <a:srgbClr val="FFC000"/>
              </a:solidFill>
            </a:endParaRPr>
          </a:p>
        </p:txBody>
      </p:sp>
      <p:sp>
        <p:nvSpPr>
          <p:cNvPr id="3" name="Содержимое 2"/>
          <p:cNvSpPr>
            <a:spLocks noGrp="1"/>
          </p:cNvSpPr>
          <p:nvPr>
            <p:ph idx="1"/>
          </p:nvPr>
        </p:nvSpPr>
        <p:spPr/>
        <p:txBody>
          <a:bodyPr/>
          <a:lstStyle/>
          <a:p>
            <a:pPr lvl="0">
              <a:buNone/>
            </a:pPr>
            <a:r>
              <a:rPr lang="ru-RU" u="sng" dirty="0" smtClean="0">
                <a:solidFill>
                  <a:srgbClr val="7030A0"/>
                </a:solidFill>
              </a:rPr>
              <a:t>2) Королева Елизавета начала носить  парики.</a:t>
            </a:r>
            <a:r>
              <a:rPr lang="ru-RU" b="1" u="sng" dirty="0" smtClean="0">
                <a:solidFill>
                  <a:srgbClr val="7030A0"/>
                </a:solidFill>
              </a:rPr>
              <a:t> </a:t>
            </a:r>
            <a:endParaRPr lang="ru-RU" dirty="0" smtClean="0">
              <a:solidFill>
                <a:srgbClr val="7030A0"/>
              </a:solidFill>
            </a:endParaRPr>
          </a:p>
          <a:p>
            <a:pPr>
              <a:buNone/>
            </a:pPr>
            <a:r>
              <a:rPr lang="en-US" b="1" dirty="0" smtClean="0"/>
              <a:t>Queen Elizabeth The First  started going bold at an early age. Shaving off your hair and wearing a wig was often the only answer.</a:t>
            </a:r>
            <a:r>
              <a:rPr lang="ru-RU" b="1" dirty="0" smtClean="0"/>
              <a:t> </a:t>
            </a:r>
          </a:p>
          <a:p>
            <a:pPr>
              <a:buNone/>
            </a:pPr>
            <a:endParaRPr lang="ru-RU" b="1" dirty="0" smtClean="0"/>
          </a:p>
          <a:p>
            <a:pPr>
              <a:buNone/>
            </a:pPr>
            <a:r>
              <a:rPr lang="ru-RU" b="1" dirty="0" smtClean="0"/>
              <a:t>*Что делать? – «</a:t>
            </a:r>
            <a:r>
              <a:rPr lang="en-US" b="1" dirty="0" smtClean="0"/>
              <a:t>to + </a:t>
            </a:r>
            <a:r>
              <a:rPr lang="ru-RU" b="1" dirty="0" smtClean="0"/>
              <a:t>глагол в 1 форме»</a:t>
            </a:r>
            <a:r>
              <a:rPr lang="en-US" b="1" dirty="0" smtClean="0"/>
              <a:t> </a:t>
            </a:r>
            <a:endParaRPr lang="ru-RU" b="1" dirty="0" smtClean="0"/>
          </a:p>
          <a:p>
            <a:pPr>
              <a:buNone/>
            </a:pPr>
            <a:r>
              <a:rPr lang="ru-RU" dirty="0" smtClean="0"/>
              <a:t>**</a:t>
            </a:r>
            <a:r>
              <a:rPr lang="en-US" dirty="0" smtClean="0"/>
              <a:t>Wear –wore-worn</a:t>
            </a:r>
            <a:endParaRPr lang="ru-RU" dirty="0" smtClean="0"/>
          </a:p>
          <a:p>
            <a:pPr>
              <a:buNone/>
            </a:pPr>
            <a:r>
              <a:rPr lang="ru-RU" b="1" dirty="0" smtClean="0"/>
              <a:t> </a:t>
            </a: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FFC000"/>
                </a:solidFill>
              </a:rPr>
              <a:t>44)</a:t>
            </a:r>
            <a:r>
              <a:rPr lang="en-US" sz="3200" b="1" dirty="0" smtClean="0"/>
              <a:t>* </a:t>
            </a:r>
            <a:r>
              <a:rPr lang="ru-RU" sz="3200" b="1" dirty="0" smtClean="0"/>
              <a:t>Прямой порядок слов</a:t>
            </a:r>
            <a:br>
              <a:rPr lang="ru-RU" sz="3200" b="1" dirty="0" smtClean="0"/>
            </a:br>
            <a:r>
              <a:rPr lang="ru-RU" sz="3200" dirty="0" err="1" smtClean="0"/>
              <a:t>Кто+</a:t>
            </a:r>
            <a:r>
              <a:rPr lang="ru-RU" sz="3200" dirty="0" smtClean="0"/>
              <a:t> Что делает ( что + </a:t>
            </a:r>
            <a:r>
              <a:rPr lang="ru-RU" sz="3200" dirty="0" err="1" smtClean="0"/>
              <a:t>где+</a:t>
            </a:r>
            <a:r>
              <a:rPr lang="ru-RU" sz="3200" dirty="0" smtClean="0"/>
              <a:t> когда)</a:t>
            </a:r>
            <a:endParaRPr lang="ru-RU" sz="3200" dirty="0"/>
          </a:p>
        </p:txBody>
      </p:sp>
      <p:sp>
        <p:nvSpPr>
          <p:cNvPr id="3" name="Содержимое 2"/>
          <p:cNvSpPr>
            <a:spLocks noGrp="1"/>
          </p:cNvSpPr>
          <p:nvPr>
            <p:ph idx="1"/>
          </p:nvPr>
        </p:nvSpPr>
        <p:spPr/>
        <p:txBody>
          <a:bodyPr/>
          <a:lstStyle/>
          <a:p>
            <a:pPr lvl="0">
              <a:buNone/>
            </a:pPr>
            <a:r>
              <a:rPr lang="en-US" u="sng" dirty="0" smtClean="0">
                <a:solidFill>
                  <a:srgbClr val="7030A0"/>
                </a:solidFill>
              </a:rPr>
              <a:t>3) </a:t>
            </a:r>
            <a:r>
              <a:rPr lang="ru-RU" u="sng" dirty="0" smtClean="0">
                <a:solidFill>
                  <a:srgbClr val="7030A0"/>
                </a:solidFill>
              </a:rPr>
              <a:t>Самые большие парики носили самые важные люди</a:t>
            </a:r>
            <a:r>
              <a:rPr lang="ru-RU" dirty="0" smtClean="0">
                <a:solidFill>
                  <a:srgbClr val="7030A0"/>
                </a:solidFill>
              </a:rPr>
              <a:t>. </a:t>
            </a:r>
          </a:p>
          <a:p>
            <a:pPr>
              <a:buNone/>
            </a:pPr>
            <a:r>
              <a:rPr lang="en-US" b="1" dirty="0" smtClean="0"/>
              <a:t>Wigs became a status symbol – the biggest the wig, the more important you  were.</a:t>
            </a:r>
            <a:r>
              <a:rPr lang="en-US" dirty="0" smtClean="0"/>
              <a:t> </a:t>
            </a:r>
            <a:r>
              <a:rPr lang="en-US" b="1" dirty="0" smtClean="0"/>
              <a:t>In those days, even rich people rarely washed and the unhygienic conditions attracted fleas and other pests.</a:t>
            </a:r>
            <a:r>
              <a:rPr lang="en-US" dirty="0" smtClean="0"/>
              <a:t> </a:t>
            </a:r>
            <a:r>
              <a:rPr lang="en-US" b="1" dirty="0" smtClean="0"/>
              <a:t>Shaving off your hair and wearing a wig was often the only answer</a:t>
            </a: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C000"/>
                </a:solidFill>
              </a:rPr>
              <a:t>45)</a:t>
            </a:r>
            <a:endParaRPr lang="ru-RU" dirty="0">
              <a:solidFill>
                <a:srgbClr val="FFC000"/>
              </a:solidFill>
            </a:endParaRPr>
          </a:p>
        </p:txBody>
      </p:sp>
      <p:sp>
        <p:nvSpPr>
          <p:cNvPr id="3" name="Содержимое 2"/>
          <p:cNvSpPr>
            <a:spLocks noGrp="1"/>
          </p:cNvSpPr>
          <p:nvPr>
            <p:ph idx="1"/>
          </p:nvPr>
        </p:nvSpPr>
        <p:spPr/>
        <p:txBody>
          <a:bodyPr>
            <a:normAutofit lnSpcReduction="10000"/>
          </a:bodyPr>
          <a:lstStyle/>
          <a:p>
            <a:pPr lvl="0">
              <a:buNone/>
            </a:pPr>
            <a:r>
              <a:rPr lang="ru-RU" u="sng" dirty="0" smtClean="0">
                <a:solidFill>
                  <a:srgbClr val="7030A0"/>
                </a:solidFill>
              </a:rPr>
              <a:t>4) Причиной ужасного запаха являлись антигигиенические условия.</a:t>
            </a:r>
            <a:r>
              <a:rPr lang="ru-RU" dirty="0" smtClean="0">
                <a:solidFill>
                  <a:srgbClr val="7030A0"/>
                </a:solidFill>
              </a:rPr>
              <a:t> </a:t>
            </a:r>
          </a:p>
          <a:p>
            <a:pPr lvl="0">
              <a:buNone/>
            </a:pPr>
            <a:r>
              <a:rPr lang="en-US" b="1" dirty="0" smtClean="0"/>
              <a:t>However, there was another reason that wigs were an advantage.</a:t>
            </a:r>
            <a:endParaRPr lang="ru-RU" dirty="0" smtClean="0"/>
          </a:p>
          <a:p>
            <a:pPr>
              <a:buNone/>
            </a:pPr>
            <a:r>
              <a:rPr lang="en-US" b="1" dirty="0" smtClean="0"/>
              <a:t>In those days, even rich people rarely washed and the unhygienic conditions attracted fleas and other pests. People used animal fat to keep the wigs in place – the smell must have been terrible. </a:t>
            </a: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C000"/>
                </a:solidFill>
              </a:rPr>
              <a:t>46)</a:t>
            </a:r>
            <a:endParaRPr lang="ru-RU" dirty="0">
              <a:solidFill>
                <a:srgbClr val="FFC000"/>
              </a:solidFill>
            </a:endParaRPr>
          </a:p>
        </p:txBody>
      </p:sp>
      <p:sp>
        <p:nvSpPr>
          <p:cNvPr id="3" name="Содержимое 2"/>
          <p:cNvSpPr>
            <a:spLocks noGrp="1"/>
          </p:cNvSpPr>
          <p:nvPr>
            <p:ph idx="1"/>
          </p:nvPr>
        </p:nvSpPr>
        <p:spPr/>
        <p:txBody>
          <a:bodyPr/>
          <a:lstStyle/>
          <a:p>
            <a:pPr lvl="0">
              <a:buNone/>
            </a:pPr>
            <a:r>
              <a:rPr lang="ru-RU" u="sng" dirty="0" smtClean="0">
                <a:solidFill>
                  <a:srgbClr val="7030A0"/>
                </a:solidFill>
              </a:rPr>
              <a:t>5) И мужчины и женщины редко мылись в те дни. </a:t>
            </a:r>
            <a:endParaRPr lang="ru-RU" dirty="0" smtClean="0">
              <a:solidFill>
                <a:srgbClr val="7030A0"/>
              </a:solidFill>
            </a:endParaRPr>
          </a:p>
          <a:p>
            <a:pPr>
              <a:buNone/>
            </a:pPr>
            <a:r>
              <a:rPr lang="en-US" b="1" dirty="0" smtClean="0"/>
              <a:t>The fashion spread and eventually wigs were popular with both sexes for the next three hundred years. In those days, even rich people rarely washed and the unhygienic conditions attracted fleas and other pests. </a:t>
            </a:r>
            <a:endParaRPr lang="ru-RU" dirty="0" smtClean="0"/>
          </a:p>
          <a:p>
            <a:pPr>
              <a:buNone/>
            </a:pPr>
            <a:r>
              <a:rPr lang="en-US" dirty="0" smtClean="0"/>
              <a:t> </a:t>
            </a:r>
            <a:endParaRPr lang="ru-RU" dirty="0" smtClean="0"/>
          </a:p>
          <a:p>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C000"/>
                </a:solidFill>
              </a:rPr>
              <a:t>47)</a:t>
            </a:r>
            <a:endParaRPr lang="ru-RU" dirty="0">
              <a:solidFill>
                <a:srgbClr val="FFC000"/>
              </a:solidFill>
            </a:endParaRPr>
          </a:p>
        </p:txBody>
      </p:sp>
      <p:sp>
        <p:nvSpPr>
          <p:cNvPr id="3" name="Содержимое 2"/>
          <p:cNvSpPr>
            <a:spLocks noGrp="1"/>
          </p:cNvSpPr>
          <p:nvPr>
            <p:ph idx="1"/>
          </p:nvPr>
        </p:nvSpPr>
        <p:spPr/>
        <p:txBody>
          <a:bodyPr/>
          <a:lstStyle/>
          <a:p>
            <a:pPr lvl="0">
              <a:buNone/>
            </a:pPr>
            <a:r>
              <a:rPr lang="ru-RU" u="sng" dirty="0" smtClean="0">
                <a:solidFill>
                  <a:srgbClr val="7030A0"/>
                </a:solidFill>
              </a:rPr>
              <a:t>6)Бритые волосы и большой парик  были признаком богатства.</a:t>
            </a:r>
            <a:r>
              <a:rPr lang="ru-RU" dirty="0" smtClean="0">
                <a:solidFill>
                  <a:srgbClr val="7030A0"/>
                </a:solidFill>
              </a:rPr>
              <a:t> </a:t>
            </a:r>
            <a:r>
              <a:rPr lang="en-US" b="1" dirty="0" smtClean="0"/>
              <a:t>Shaving off your hair and wearing a wig was often the only answer. A sign of  health … or a sign of wealth?</a:t>
            </a:r>
            <a:endParaRPr lang="ru-RU" dirty="0" smtClean="0"/>
          </a:p>
          <a:p>
            <a:pPr>
              <a:buNone/>
            </a:pPr>
            <a:r>
              <a:rPr lang="ru-RU" dirty="0" smtClean="0"/>
              <a:t>*страдательный залог – 3 форма глагола</a:t>
            </a:r>
          </a:p>
          <a:p>
            <a:pPr>
              <a:buNone/>
            </a:pPr>
            <a:r>
              <a:rPr lang="ru-RU" dirty="0" smtClean="0"/>
              <a:t>** </a:t>
            </a:r>
            <a:r>
              <a:rPr lang="en-US" dirty="0" smtClean="0"/>
              <a:t>shave-shaved-shaved</a:t>
            </a:r>
          </a:p>
          <a:p>
            <a:pPr>
              <a:buNone/>
            </a:pPr>
            <a:r>
              <a:rPr lang="en-US" dirty="0" smtClean="0"/>
              <a:t>	shave-shaved-shaven</a:t>
            </a: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solidFill>
                  <a:srgbClr val="FFC000"/>
                </a:solidFill>
              </a:rPr>
              <a:t>48)</a:t>
            </a:r>
            <a:r>
              <a:rPr lang="en-US" sz="3200" b="1" dirty="0" smtClean="0"/>
              <a:t>*</a:t>
            </a:r>
            <a:r>
              <a:rPr lang="ru-RU" sz="3200" b="1" dirty="0" smtClean="0"/>
              <a:t>являться, быть – «</a:t>
            </a:r>
            <a:r>
              <a:rPr lang="en-US" sz="3200" b="1" dirty="0" smtClean="0"/>
              <a:t>am is are</a:t>
            </a:r>
            <a:r>
              <a:rPr lang="ru-RU" sz="3200" b="1" dirty="0" smtClean="0"/>
              <a:t>»</a:t>
            </a:r>
            <a:endParaRPr lang="ru-RU" sz="3200" dirty="0"/>
          </a:p>
        </p:txBody>
      </p:sp>
      <p:sp>
        <p:nvSpPr>
          <p:cNvPr id="3" name="Содержимое 2"/>
          <p:cNvSpPr>
            <a:spLocks noGrp="1"/>
          </p:cNvSpPr>
          <p:nvPr>
            <p:ph idx="1"/>
          </p:nvPr>
        </p:nvSpPr>
        <p:spPr/>
        <p:txBody>
          <a:bodyPr/>
          <a:lstStyle/>
          <a:p>
            <a:pPr lvl="0">
              <a:buNone/>
            </a:pPr>
            <a:r>
              <a:rPr lang="en-US" u="sng" dirty="0" smtClean="0">
                <a:solidFill>
                  <a:srgbClr val="7030A0"/>
                </a:solidFill>
              </a:rPr>
              <a:t>7)</a:t>
            </a:r>
            <a:r>
              <a:rPr lang="ru-RU" u="sng" dirty="0" smtClean="0">
                <a:solidFill>
                  <a:srgbClr val="7030A0"/>
                </a:solidFill>
              </a:rPr>
              <a:t>Красота является признаком здоровья</a:t>
            </a:r>
            <a:r>
              <a:rPr lang="ru-RU" b="1" u="sng" dirty="0" smtClean="0">
                <a:solidFill>
                  <a:srgbClr val="7030A0"/>
                </a:solidFill>
              </a:rPr>
              <a:t>.</a:t>
            </a:r>
            <a:endParaRPr lang="ru-RU" dirty="0" smtClean="0">
              <a:solidFill>
                <a:srgbClr val="7030A0"/>
              </a:solidFill>
            </a:endParaRPr>
          </a:p>
          <a:p>
            <a:pPr>
              <a:buNone/>
            </a:pPr>
            <a:r>
              <a:rPr lang="ru-RU" b="1" dirty="0" smtClean="0"/>
              <a:t> </a:t>
            </a:r>
            <a:r>
              <a:rPr lang="en-US" b="1" dirty="0" smtClean="0"/>
              <a:t>Beauty  through the ages </a:t>
            </a:r>
            <a:endParaRPr lang="ru-RU" dirty="0" smtClean="0"/>
          </a:p>
          <a:p>
            <a:pPr>
              <a:buNone/>
            </a:pPr>
            <a:r>
              <a:rPr lang="en-US" b="1" dirty="0" smtClean="0"/>
              <a:t>A sign of  health … or a sign of wealth?</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rgbClr val="FFC000"/>
                </a:solidFill>
              </a:rPr>
              <a:t>(4)</a:t>
            </a:r>
            <a:r>
              <a:rPr lang="en-US" sz="2800" b="1" dirty="0" smtClean="0"/>
              <a:t>At the lesson you do class</a:t>
            </a:r>
            <a:r>
              <a:rPr lang="ru-RU" sz="2800" b="1" dirty="0" smtClean="0"/>
              <a:t> </a:t>
            </a:r>
            <a:r>
              <a:rPr lang="en-US" sz="2800" b="1" dirty="0" smtClean="0"/>
              <a:t>work in your copybooks.</a:t>
            </a:r>
            <a:br>
              <a:rPr lang="en-US" sz="2800" b="1" dirty="0" smtClean="0"/>
            </a:br>
            <a:r>
              <a:rPr lang="ru-RU" sz="2800" b="1" dirty="0" smtClean="0">
                <a:solidFill>
                  <a:srgbClr val="7030A0"/>
                </a:solidFill>
              </a:rPr>
              <a:t>(На уроке вы выполняете классную работу в тетрадях)</a:t>
            </a:r>
            <a:endParaRPr lang="ru-RU" sz="2800" dirty="0"/>
          </a:p>
        </p:txBody>
      </p:sp>
      <p:sp>
        <p:nvSpPr>
          <p:cNvPr id="3" name="Содержимое 2"/>
          <p:cNvSpPr>
            <a:spLocks noGrp="1"/>
          </p:cNvSpPr>
          <p:nvPr>
            <p:ph idx="1"/>
          </p:nvPr>
        </p:nvSpPr>
        <p:spPr/>
        <p:txBody>
          <a:bodyPr/>
          <a:lstStyle/>
          <a:p>
            <a:r>
              <a:rPr lang="en-US" b="1" dirty="0" smtClean="0"/>
              <a:t>Write down in your copybook underlined information.</a:t>
            </a:r>
            <a:r>
              <a:rPr lang="ru-RU" b="1" dirty="0" smtClean="0">
                <a:solidFill>
                  <a:srgbClr val="7030A0"/>
                </a:solidFill>
              </a:rPr>
              <a:t>(записываете в тетради </a:t>
            </a:r>
            <a:r>
              <a:rPr lang="ru-RU" b="1" u="sng" dirty="0" smtClean="0">
                <a:solidFill>
                  <a:srgbClr val="7030A0"/>
                </a:solidFill>
              </a:rPr>
              <a:t>подчеркнутую информацию)</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49)</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A sign of wealth is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50)</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A sign of health is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51)</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Rich people rarely…</a:t>
            </a:r>
            <a:endParaRPr lang="ru-RU" dirty="0" smtClean="0"/>
          </a:p>
          <a:p>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52)</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Wearing a wig is ..</a:t>
            </a: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53)</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A status symbol is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54)</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Shaving off your hair is the only answer when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rgbClr val="FFC000"/>
                </a:solidFill>
              </a:rPr>
              <a:t>55)</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There are  pests in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fontScale="90000"/>
          </a:bodyPr>
          <a:lstStyle/>
          <a:p>
            <a:r>
              <a:rPr lang="en-US" dirty="0" smtClean="0">
                <a:solidFill>
                  <a:srgbClr val="FFC000"/>
                </a:solidFill>
              </a:rPr>
              <a:t>56)</a:t>
            </a:r>
            <a:r>
              <a:rPr lang="en-US" dirty="0" smtClean="0"/>
              <a:t>Task 4. Complete the sentence</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en-US" dirty="0" smtClean="0"/>
              <a:t>Three hundred years ago people …</a:t>
            </a:r>
            <a:endParaRPr lang="ru-RU" dirty="0" smtClean="0"/>
          </a:p>
          <a:p>
            <a:pPr lvl="0">
              <a:buNone/>
            </a:pPr>
            <a:r>
              <a:rPr lang="en-US" dirty="0" smtClean="0"/>
              <a:t>Beauty is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C000"/>
                </a:solidFill>
              </a:rPr>
              <a:t>57)</a:t>
            </a:r>
            <a:r>
              <a:rPr lang="en-US" dirty="0" smtClean="0"/>
              <a:t>the pictures (page 40)</a:t>
            </a:r>
            <a:endParaRPr lang="ru-RU" dirty="0"/>
          </a:p>
        </p:txBody>
      </p:sp>
      <p:sp>
        <p:nvSpPr>
          <p:cNvPr id="3" name="Содержимое 2"/>
          <p:cNvSpPr>
            <a:spLocks noGrp="1"/>
          </p:cNvSpPr>
          <p:nvPr>
            <p:ph idx="1"/>
          </p:nvPr>
        </p:nvSpPr>
        <p:spPr/>
        <p:txBody>
          <a:bodyPr/>
          <a:lstStyle/>
          <a:p>
            <a:r>
              <a:rPr lang="en-US" dirty="0" smtClean="0"/>
              <a:t>Describe</a:t>
            </a:r>
          </a:p>
          <a:p>
            <a:r>
              <a:rPr lang="en-US" dirty="0" smtClean="0"/>
              <a:t>Compare</a:t>
            </a: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58)</a:t>
            </a:r>
            <a:r>
              <a:rPr lang="en-US" b="1" dirty="0" smtClean="0"/>
              <a:t>Home assignment of the lessons 43/44 (17/12)</a:t>
            </a:r>
            <a:endParaRPr lang="ru-RU" dirty="0"/>
          </a:p>
        </p:txBody>
      </p:sp>
      <p:sp>
        <p:nvSpPr>
          <p:cNvPr id="3" name="Содержимое 2"/>
          <p:cNvSpPr>
            <a:spLocks noGrp="1"/>
          </p:cNvSpPr>
          <p:nvPr>
            <p:ph idx="1"/>
          </p:nvPr>
        </p:nvSpPr>
        <p:spPr/>
        <p:txBody>
          <a:bodyPr>
            <a:normAutofit fontScale="77500" lnSpcReduction="20000"/>
          </a:bodyPr>
          <a:lstStyle/>
          <a:p>
            <a:r>
              <a:rPr lang="en-US" sz="4000" b="1" dirty="0" smtClean="0"/>
              <a:t>Orally revise three forms or irregular verbs (page 141)</a:t>
            </a:r>
            <a:r>
              <a:rPr lang="en-US" b="1" dirty="0" smtClean="0">
                <a:solidFill>
                  <a:srgbClr val="C00000"/>
                </a:solidFill>
              </a:rPr>
              <a:t/>
            </a:r>
            <a:br>
              <a:rPr lang="en-US" b="1" dirty="0" smtClean="0">
                <a:solidFill>
                  <a:srgbClr val="C00000"/>
                </a:solidFill>
              </a:rPr>
            </a:br>
            <a:r>
              <a:rPr lang="ru-RU" b="1" dirty="0" smtClean="0">
                <a:solidFill>
                  <a:srgbClr val="7030A0"/>
                </a:solidFill>
              </a:rPr>
              <a:t>Устно повторяем три формы неправильных глаголов (стр.1</a:t>
            </a:r>
            <a:r>
              <a:rPr lang="en-US" b="1" dirty="0" smtClean="0">
                <a:solidFill>
                  <a:srgbClr val="7030A0"/>
                </a:solidFill>
              </a:rPr>
              <a:t>41</a:t>
            </a:r>
            <a:r>
              <a:rPr lang="ru-RU" b="1" dirty="0" smtClean="0">
                <a:solidFill>
                  <a:srgbClr val="7030A0"/>
                </a:solidFill>
              </a:rPr>
              <a:t>)</a:t>
            </a:r>
            <a:endParaRPr lang="en-US" b="1" dirty="0" smtClean="0">
              <a:solidFill>
                <a:srgbClr val="7030A0"/>
              </a:solidFill>
            </a:endParaRPr>
          </a:p>
          <a:p>
            <a:pPr>
              <a:buNone/>
            </a:pPr>
            <a:endParaRPr lang="ru-RU" b="1" dirty="0" smtClean="0">
              <a:solidFill>
                <a:srgbClr val="7030A0"/>
              </a:solidFill>
            </a:endParaRPr>
          </a:p>
          <a:p>
            <a:pPr>
              <a:buNone/>
            </a:pPr>
            <a:r>
              <a:rPr lang="ru-RU" b="1" dirty="0" smtClean="0">
                <a:solidFill>
                  <a:srgbClr val="C00000"/>
                </a:solidFill>
              </a:rPr>
              <a:t>ВНИМАНИЕ!! В журнал выставляю четыре оценки за   первые четыре недели карантина  и</a:t>
            </a:r>
          </a:p>
          <a:p>
            <a:pPr>
              <a:buNone/>
            </a:pPr>
            <a:r>
              <a:rPr lang="ru-RU" b="1" dirty="0" smtClean="0">
                <a:solidFill>
                  <a:srgbClr val="C00000"/>
                </a:solidFill>
              </a:rPr>
              <a:t>задание урока 4</a:t>
            </a:r>
            <a:r>
              <a:rPr lang="en-US" b="1" dirty="0" smtClean="0">
                <a:solidFill>
                  <a:srgbClr val="C00000"/>
                </a:solidFill>
              </a:rPr>
              <a:t>2</a:t>
            </a:r>
            <a:r>
              <a:rPr lang="ru-RU" b="1" dirty="0" smtClean="0">
                <a:solidFill>
                  <a:srgbClr val="C00000"/>
                </a:solidFill>
              </a:rPr>
              <a:t> засчитывается как контрольное – оценка в журнал. </a:t>
            </a:r>
          </a:p>
          <a:p>
            <a:pPr>
              <a:buNone/>
            </a:pPr>
            <a:r>
              <a:rPr lang="ru-RU" b="1" dirty="0" smtClean="0">
                <a:solidFill>
                  <a:srgbClr val="C00000"/>
                </a:solidFill>
              </a:rPr>
              <a:t>Кто что-то не сделал – выполняем и отправляем на  почту (оценки можно исправить в течении недели)!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C000"/>
                </a:solidFill>
              </a:rPr>
              <a:t>(5)</a:t>
            </a:r>
            <a:r>
              <a:rPr lang="en-US" b="1" dirty="0" smtClean="0"/>
              <a:t>Marks for the class</a:t>
            </a:r>
            <a:r>
              <a:rPr lang="ru-RU" b="1" dirty="0" smtClean="0"/>
              <a:t> </a:t>
            </a:r>
            <a:r>
              <a:rPr lang="en-US" b="1" dirty="0" smtClean="0"/>
              <a:t>work</a:t>
            </a:r>
            <a:r>
              <a:rPr lang="ru-RU" b="1" dirty="0" smtClean="0">
                <a:solidFill>
                  <a:srgbClr val="7030A0"/>
                </a:solidFill>
              </a:rPr>
              <a:t> (оценки за классную работу )</a:t>
            </a:r>
            <a:endParaRPr lang="ru-RU" dirty="0"/>
          </a:p>
        </p:txBody>
      </p:sp>
      <p:sp>
        <p:nvSpPr>
          <p:cNvPr id="3" name="Содержимое 2"/>
          <p:cNvSpPr>
            <a:spLocks noGrp="1"/>
          </p:cNvSpPr>
          <p:nvPr>
            <p:ph idx="1"/>
          </p:nvPr>
        </p:nvSpPr>
        <p:spPr/>
        <p:txBody>
          <a:bodyPr/>
          <a:lstStyle/>
          <a:p>
            <a:r>
              <a:rPr lang="en-US" b="1" dirty="0" smtClean="0"/>
              <a:t>The mark for the class</a:t>
            </a:r>
            <a:r>
              <a:rPr lang="ru-RU" b="1" dirty="0" smtClean="0"/>
              <a:t> </a:t>
            </a:r>
            <a:r>
              <a:rPr lang="en-US" b="1" dirty="0" smtClean="0"/>
              <a:t>work is optional </a:t>
            </a:r>
            <a:r>
              <a:rPr lang="ru-RU" b="1" dirty="0" smtClean="0"/>
              <a:t>- </a:t>
            </a:r>
            <a:r>
              <a:rPr lang="en-US" b="1" dirty="0" smtClean="0"/>
              <a:t>send the photo of the class</a:t>
            </a:r>
            <a:r>
              <a:rPr lang="ru-RU" b="1" dirty="0" smtClean="0"/>
              <a:t> </a:t>
            </a:r>
            <a:r>
              <a:rPr lang="en-US" b="1" dirty="0" smtClean="0"/>
              <a:t>work to the teacher by mail.</a:t>
            </a:r>
            <a:r>
              <a:rPr lang="ru-RU" b="1" dirty="0" smtClean="0"/>
              <a:t> </a:t>
            </a:r>
            <a:r>
              <a:rPr lang="ru-RU" b="1" dirty="0" smtClean="0">
                <a:solidFill>
                  <a:srgbClr val="7030A0"/>
                </a:solidFill>
              </a:rPr>
              <a:t>(оценка за классную работу по желанию, отправляем фото работы на почту учителя).</a:t>
            </a:r>
            <a:endParaRPr lang="ru-RU" b="1" dirty="0" smtClean="0"/>
          </a:p>
          <a:p>
            <a:pPr>
              <a:buNone/>
            </a:pPr>
            <a:r>
              <a:rPr lang="en-US" b="1" dirty="0" smtClean="0"/>
              <a:t>“5” – no mistakes </a:t>
            </a:r>
            <a:r>
              <a:rPr lang="en-US" b="1" dirty="0" smtClean="0">
                <a:solidFill>
                  <a:srgbClr val="7030A0"/>
                </a:solidFill>
              </a:rPr>
              <a:t>(</a:t>
            </a:r>
            <a:r>
              <a:rPr lang="ru-RU" b="1" dirty="0" smtClean="0">
                <a:solidFill>
                  <a:srgbClr val="7030A0"/>
                </a:solidFill>
              </a:rPr>
              <a:t>нет ошибок)</a:t>
            </a:r>
            <a:endParaRPr lang="en-US" b="1" dirty="0" smtClean="0"/>
          </a:p>
          <a:p>
            <a:pPr>
              <a:buNone/>
            </a:pPr>
            <a:r>
              <a:rPr lang="en-US" b="1" dirty="0" smtClean="0"/>
              <a:t>“4” – few mistakes</a:t>
            </a:r>
            <a:r>
              <a:rPr lang="ru-RU" b="1" dirty="0" smtClean="0"/>
              <a:t> </a:t>
            </a:r>
            <a:r>
              <a:rPr lang="ru-RU" b="1" dirty="0" smtClean="0">
                <a:solidFill>
                  <a:srgbClr val="7030A0"/>
                </a:solidFill>
              </a:rPr>
              <a:t>(мало ошибок)</a:t>
            </a:r>
            <a:endParaRPr lang="en-US" b="1" dirty="0" smtClean="0">
              <a:solidFill>
                <a:srgbClr val="7030A0"/>
              </a:solidFill>
            </a:endParaRPr>
          </a:p>
          <a:p>
            <a:pPr>
              <a:buNone/>
            </a:pPr>
            <a:r>
              <a:rPr lang="en-US" b="1" dirty="0" smtClean="0"/>
              <a:t>“3” – many mistakes </a:t>
            </a:r>
            <a:r>
              <a:rPr lang="ru-RU" b="1" dirty="0" smtClean="0">
                <a:solidFill>
                  <a:srgbClr val="7030A0"/>
                </a:solidFill>
              </a:rPr>
              <a:t>(много ошибок)</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C000"/>
                </a:solidFill>
              </a:rPr>
              <a:t>59)</a:t>
            </a:r>
            <a:r>
              <a:rPr lang="en-US" b="1" dirty="0" smtClean="0"/>
              <a:t>It is time to finish our lesson.</a:t>
            </a:r>
            <a:endParaRPr lang="ru-RU" dirty="0"/>
          </a:p>
        </p:txBody>
      </p:sp>
      <p:sp>
        <p:nvSpPr>
          <p:cNvPr id="3" name="Содержимое 2"/>
          <p:cNvSpPr>
            <a:spLocks noGrp="1"/>
          </p:cNvSpPr>
          <p:nvPr>
            <p:ph idx="1"/>
          </p:nvPr>
        </p:nvSpPr>
        <p:spPr/>
        <p:txBody>
          <a:bodyPr/>
          <a:lstStyle/>
          <a:p>
            <a:r>
              <a:rPr lang="en-US" b="1" dirty="0" smtClean="0"/>
              <a:t>Any questions?</a:t>
            </a:r>
            <a:endParaRPr lang="ru-RU" b="1" dirty="0" smtClean="0"/>
          </a:p>
          <a:p>
            <a:pPr>
              <a:buNone/>
            </a:pPr>
            <a:endParaRPr lang="ru-RU"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C000"/>
                </a:solidFill>
              </a:rPr>
              <a:t>60)</a:t>
            </a:r>
            <a:r>
              <a:rPr lang="en-US" b="1" dirty="0" smtClean="0"/>
              <a:t>The lesson is over.</a:t>
            </a:r>
            <a:endParaRPr lang="ru-RU" dirty="0"/>
          </a:p>
        </p:txBody>
      </p:sp>
      <p:pic>
        <p:nvPicPr>
          <p:cNvPr id="4" name="Содержимое 3" descr="Королева фей и покровительница пиратов: факты о Елизавете I"/>
          <p:cNvPicPr>
            <a:picLocks noGrp="1"/>
          </p:cNvPicPr>
          <p:nvPr>
            <p:ph idx="1"/>
          </p:nvPr>
        </p:nvPicPr>
        <p:blipFill>
          <a:blip r:embed="rId2" cstate="print"/>
          <a:srcRect/>
          <a:stretch>
            <a:fillRect/>
          </a:stretch>
        </p:blipFill>
        <p:spPr bwMode="auto">
          <a:xfrm>
            <a:off x="2286000" y="2339181"/>
            <a:ext cx="45720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p:spPr>
        <p:txBody>
          <a:bodyPr>
            <a:normAutofit fontScale="90000"/>
          </a:bodyPr>
          <a:lstStyle/>
          <a:p>
            <a:r>
              <a:rPr lang="ru-RU" b="1" dirty="0" smtClean="0">
                <a:solidFill>
                  <a:srgbClr val="FFC000"/>
                </a:solidFill>
              </a:rPr>
              <a:t>(6)</a:t>
            </a:r>
            <a:r>
              <a:rPr lang="en-US" b="1" dirty="0" smtClean="0"/>
              <a:t>Answer our usual questions </a:t>
            </a:r>
            <a:r>
              <a:rPr lang="en-US" b="1" dirty="0" smtClean="0">
                <a:solidFill>
                  <a:srgbClr val="7030A0"/>
                </a:solidFill>
              </a:rPr>
              <a:t>(</a:t>
            </a:r>
            <a:r>
              <a:rPr lang="ru-RU" b="1" dirty="0" smtClean="0">
                <a:solidFill>
                  <a:srgbClr val="7030A0"/>
                </a:solidFill>
              </a:rPr>
              <a:t>Ответьте на наши обычные вопросы)</a:t>
            </a:r>
            <a:endParaRPr lang="ru-RU" dirty="0"/>
          </a:p>
        </p:txBody>
      </p:sp>
      <p:sp>
        <p:nvSpPr>
          <p:cNvPr id="3" name="Содержимое 2"/>
          <p:cNvSpPr>
            <a:spLocks noGrp="1"/>
          </p:cNvSpPr>
          <p:nvPr>
            <p:ph idx="1"/>
          </p:nvPr>
        </p:nvSpPr>
        <p:spPr>
          <a:xfrm>
            <a:off x="457200" y="2636912"/>
            <a:ext cx="8229600" cy="3489251"/>
          </a:xfrm>
        </p:spPr>
        <p:txBody>
          <a:bodyPr/>
          <a:lstStyle/>
          <a:p>
            <a:pPr>
              <a:buNone/>
            </a:pPr>
            <a:r>
              <a:rPr lang="en-US" b="1" dirty="0" smtClean="0"/>
              <a:t>What is the number of today’s lesson?</a:t>
            </a:r>
          </a:p>
          <a:p>
            <a:pPr>
              <a:buNone/>
            </a:pPr>
            <a:r>
              <a:rPr lang="en-US" b="1" dirty="0" smtClean="0"/>
              <a:t>What day is it today?</a:t>
            </a:r>
          </a:p>
          <a:p>
            <a:pPr>
              <a:buNone/>
            </a:pPr>
            <a:r>
              <a:rPr lang="en-US" b="1" dirty="0" smtClean="0"/>
              <a:t>What date is it today?</a:t>
            </a:r>
            <a:endParaRPr lang="ru-RU" b="1" dirty="0" smtClean="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ru-RU" b="1" dirty="0" smtClean="0">
                <a:solidFill>
                  <a:srgbClr val="FFC000"/>
                </a:solidFill>
              </a:rPr>
              <a:t>(7)</a:t>
            </a:r>
            <a:r>
              <a:rPr lang="en-US" b="1" dirty="0" smtClean="0"/>
              <a:t>Open your copybooks and write down. </a:t>
            </a:r>
            <a:r>
              <a:rPr lang="ru-RU" b="1" dirty="0" smtClean="0">
                <a:solidFill>
                  <a:srgbClr val="7030A0"/>
                </a:solidFill>
              </a:rPr>
              <a:t>(Откройте тетради и запишите)</a:t>
            </a:r>
            <a:endParaRPr lang="ru-RU" dirty="0"/>
          </a:p>
        </p:txBody>
      </p:sp>
      <p:sp>
        <p:nvSpPr>
          <p:cNvPr id="3" name="Содержимое 2"/>
          <p:cNvSpPr>
            <a:spLocks noGrp="1"/>
          </p:cNvSpPr>
          <p:nvPr>
            <p:ph idx="1"/>
          </p:nvPr>
        </p:nvSpPr>
        <p:spPr>
          <a:xfrm>
            <a:off x="457200" y="2780928"/>
            <a:ext cx="8229600" cy="3345235"/>
          </a:xfrm>
        </p:spPr>
        <p:txBody>
          <a:bodyPr/>
          <a:lstStyle/>
          <a:p>
            <a:pPr>
              <a:buNone/>
            </a:pPr>
            <a:r>
              <a:rPr lang="en-US" sz="3600" b="1" dirty="0" smtClean="0"/>
              <a:t>				</a:t>
            </a:r>
            <a:r>
              <a:rPr lang="en-US" sz="3600" b="1" u="sng" dirty="0" err="1" smtClean="0"/>
              <a:t>Classwork</a:t>
            </a:r>
            <a:r>
              <a:rPr lang="en-US" sz="3600" b="1" dirty="0" smtClean="0"/>
              <a:t>			</a:t>
            </a:r>
          </a:p>
          <a:p>
            <a:pPr>
              <a:buNone/>
            </a:pPr>
            <a:r>
              <a:rPr lang="en-US" sz="3600" b="1" dirty="0" smtClean="0"/>
              <a:t>				</a:t>
            </a:r>
            <a:r>
              <a:rPr lang="en-US" sz="3600" b="1" u="sng" dirty="0" smtClean="0"/>
              <a:t> Lesson 43 </a:t>
            </a:r>
            <a:r>
              <a:rPr lang="ru-RU" sz="3600" b="1" dirty="0" smtClean="0"/>
              <a:t>	</a:t>
            </a:r>
            <a:r>
              <a:rPr lang="ru-RU" b="1" dirty="0" smtClean="0"/>
              <a:t>			</a:t>
            </a:r>
          </a:p>
          <a:p>
            <a:pPr>
              <a:buNone/>
            </a:pPr>
            <a:r>
              <a:rPr lang="ru-RU" b="1" dirty="0" smtClean="0"/>
              <a:t>								</a:t>
            </a:r>
            <a:r>
              <a:rPr lang="en-US" b="1" u="sng" dirty="0" smtClean="0"/>
              <a:t>Thursday</a:t>
            </a:r>
          </a:p>
          <a:p>
            <a:pPr>
              <a:buNone/>
            </a:pPr>
            <a:r>
              <a:rPr lang="en-US" b="1" dirty="0" smtClean="0"/>
              <a:t>		</a:t>
            </a:r>
            <a:r>
              <a:rPr lang="ru-RU" b="1" dirty="0" smtClean="0"/>
              <a:t>			</a:t>
            </a:r>
            <a:r>
              <a:rPr lang="en-US" b="1" u="sng" dirty="0" smtClean="0"/>
              <a:t>The 1</a:t>
            </a:r>
            <a:r>
              <a:rPr lang="ru-RU" b="1" u="sng" dirty="0" smtClean="0"/>
              <a:t>7</a:t>
            </a:r>
            <a:r>
              <a:rPr lang="en-US" b="1" u="sng" baseline="30000" dirty="0" err="1" smtClean="0"/>
              <a:t>th</a:t>
            </a:r>
            <a:r>
              <a:rPr lang="en-US" b="1" u="sng" dirty="0" smtClean="0"/>
              <a:t> of December</a:t>
            </a:r>
            <a:endParaRPr lang="ru-RU" b="1" u="sng"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solidFill>
                  <a:srgbClr val="FFC000"/>
                </a:solidFill>
              </a:rPr>
              <a:t>8)</a:t>
            </a:r>
            <a:r>
              <a:rPr lang="en-US" b="1" dirty="0" smtClean="0"/>
              <a:t>Revision</a:t>
            </a:r>
            <a:endParaRPr lang="ru-RU" b="1" dirty="0"/>
          </a:p>
        </p:txBody>
      </p:sp>
      <p:sp>
        <p:nvSpPr>
          <p:cNvPr id="3" name="Содержимое 2"/>
          <p:cNvSpPr>
            <a:spLocks noGrp="1"/>
          </p:cNvSpPr>
          <p:nvPr>
            <p:ph idx="1"/>
          </p:nvPr>
        </p:nvSpPr>
        <p:spPr/>
        <p:txBody>
          <a:bodyPr/>
          <a:lstStyle/>
          <a:p>
            <a:r>
              <a:rPr lang="en-US" b="1" dirty="0" smtClean="0"/>
              <a:t>Open your books on page 40, </a:t>
            </a:r>
            <a:r>
              <a:rPr lang="en-US" b="1" u="sng" dirty="0" smtClean="0"/>
              <a:t>we are to work </a:t>
            </a:r>
            <a:r>
              <a:rPr lang="en-US" b="1" dirty="0" smtClean="0"/>
              <a:t>with the first text.</a:t>
            </a:r>
          </a:p>
          <a:p>
            <a:r>
              <a:rPr lang="en-US" b="1" dirty="0" smtClean="0"/>
              <a:t>How many sentences are there in the text including the title?</a:t>
            </a:r>
          </a:p>
          <a:p>
            <a:r>
              <a:rPr lang="en-US" b="1" dirty="0" smtClean="0"/>
              <a:t>Read the text after the teacher.</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solidFill>
                  <a:srgbClr val="FFC000"/>
                </a:solidFill>
              </a:rPr>
              <a:t>9)</a:t>
            </a:r>
            <a:r>
              <a:rPr lang="en-US" b="1" dirty="0" smtClean="0"/>
              <a:t>Read the text after the teacher.</a:t>
            </a:r>
            <a:r>
              <a:rPr lang="ru-RU" dirty="0" smtClean="0"/>
              <a:t/>
            </a:r>
            <a:br>
              <a:rPr lang="ru-RU" dirty="0" smtClean="0"/>
            </a:br>
            <a:endParaRPr lang="ru-RU" dirty="0"/>
          </a:p>
        </p:txBody>
      </p:sp>
      <p:sp>
        <p:nvSpPr>
          <p:cNvPr id="3" name="Содержимое 2"/>
          <p:cNvSpPr>
            <a:spLocks noGrp="1"/>
          </p:cNvSpPr>
          <p:nvPr>
            <p:ph idx="1"/>
          </p:nvPr>
        </p:nvSpPr>
        <p:spPr>
          <a:xfrm>
            <a:off x="467544" y="1628800"/>
            <a:ext cx="8229600" cy="4525963"/>
          </a:xfrm>
        </p:spPr>
        <p:txBody>
          <a:bodyPr>
            <a:normAutofit/>
          </a:bodyPr>
          <a:lstStyle/>
          <a:p>
            <a:pPr lvl="0">
              <a:buNone/>
            </a:pPr>
            <a:r>
              <a:rPr lang="en-US" dirty="0" smtClean="0"/>
              <a:t>Beauty through the ages </a:t>
            </a:r>
            <a:endParaRPr lang="ru-RU" dirty="0" smtClean="0"/>
          </a:p>
          <a:p>
            <a:pPr lvl="0">
              <a:buNone/>
            </a:pPr>
            <a:r>
              <a:rPr lang="en-US" dirty="0" smtClean="0"/>
              <a:t>A sign of  health … or a sign of wealth?</a:t>
            </a:r>
          </a:p>
          <a:p>
            <a:pPr lvl="0">
              <a:buNone/>
            </a:pPr>
            <a:r>
              <a:rPr lang="en-US" dirty="0" smtClean="0"/>
              <a:t>Hair</a:t>
            </a:r>
            <a:endParaRPr lang="ru-RU" dirty="0" smtClean="0"/>
          </a:p>
          <a:p>
            <a:pPr lvl="0">
              <a:buNone/>
            </a:pP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1378</Words>
  <Application>Microsoft Office PowerPoint</Application>
  <PresentationFormat>Экран (4:3)</PresentationFormat>
  <Paragraphs>157</Paragraphs>
  <Slides>51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Тема Office</vt:lpstr>
      <vt:lpstr> (1) Teacher (Учитель): Кашкарова Людмила Валерьевна </vt:lpstr>
      <vt:lpstr>(2)At the lesson (На уроке)</vt:lpstr>
      <vt:lpstr>(3)Greeting and checking the connection  (Приветствие и проверка связи)</vt:lpstr>
      <vt:lpstr>(4)At the lesson you do class work in your copybooks. (На уроке вы выполняете классную работу в тетрадях)</vt:lpstr>
      <vt:lpstr>(5)Marks for the class work (оценки за классную работу )</vt:lpstr>
      <vt:lpstr>(6)Answer our usual questions (Ответьте на наши обычные вопросы)</vt:lpstr>
      <vt:lpstr>(7)Open your copybooks and write down. (Откройте тетради и запишите)</vt:lpstr>
      <vt:lpstr>8)Revision</vt:lpstr>
      <vt:lpstr>9)Read the text after the teacher. </vt:lpstr>
      <vt:lpstr>10)Read the text after the teacher. </vt:lpstr>
      <vt:lpstr>11)Read the text after the teacher. </vt:lpstr>
      <vt:lpstr>12)Read the text after the teacher. </vt:lpstr>
      <vt:lpstr>13)Read the text after the teacher. </vt:lpstr>
      <vt:lpstr>14)Read the text after the teacher. </vt:lpstr>
      <vt:lpstr>15)Read the text after the teacher. </vt:lpstr>
      <vt:lpstr>16)Read the text after the teacher. </vt:lpstr>
      <vt:lpstr>17)Notes:  </vt:lpstr>
      <vt:lpstr>18)Notes:  </vt:lpstr>
      <vt:lpstr>19)Notes:  </vt:lpstr>
      <vt:lpstr>20)Write out the words with a long vowel sound. Write the translation of these words if you do not know it. </vt:lpstr>
      <vt:lpstr>22)the words with a long vowel sound</vt:lpstr>
      <vt:lpstr>26)the words with a long vowel sound</vt:lpstr>
      <vt:lpstr>28)the words with a long vowel sound</vt:lpstr>
      <vt:lpstr>30)the words with a long vowel sound</vt:lpstr>
      <vt:lpstr>32)the words with a long vowel sound</vt:lpstr>
      <vt:lpstr>34)the words with a long vowel sound</vt:lpstr>
      <vt:lpstr>35)the words with a long vowel sound</vt:lpstr>
      <vt:lpstr>36)the words with a long vowel sound</vt:lpstr>
      <vt:lpstr>38)the words with a long vowel sound</vt:lpstr>
      <vt:lpstr>39)the words with a long vowel sound</vt:lpstr>
      <vt:lpstr>40)the words with a long vowel sound</vt:lpstr>
      <vt:lpstr> </vt:lpstr>
      <vt:lpstr>42)Translate into English, use the words from the given sentences.</vt:lpstr>
      <vt:lpstr>43)</vt:lpstr>
      <vt:lpstr>44)* Прямой порядок слов Кто+ Что делает ( что + где+ когда)</vt:lpstr>
      <vt:lpstr>45)</vt:lpstr>
      <vt:lpstr>46)</vt:lpstr>
      <vt:lpstr>47)</vt:lpstr>
      <vt:lpstr>48)*являться, быть – «am is are»</vt:lpstr>
      <vt:lpstr>49)Task 4. Complete the sentence </vt:lpstr>
      <vt:lpstr>50)Task 4. Complete the sentence </vt:lpstr>
      <vt:lpstr>51)Task 4. Complete the sentence </vt:lpstr>
      <vt:lpstr>52)Task 4. Complete the sentence </vt:lpstr>
      <vt:lpstr>53)Task 4. Complete the sentence </vt:lpstr>
      <vt:lpstr>54)Task 4. Complete the sentence </vt:lpstr>
      <vt:lpstr>55)Task 4. Complete the sentence </vt:lpstr>
      <vt:lpstr>56)Task 4. Complete the sentence </vt:lpstr>
      <vt:lpstr>57)the pictures (page 40)</vt:lpstr>
      <vt:lpstr>58)Home assignment of the lessons 43/44 (17/12)</vt:lpstr>
      <vt:lpstr>59)It is time to finish our lesson.</vt:lpstr>
      <vt:lpstr>60)The lesson is 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443(10)</dc:title>
  <dc:creator>Пользователь Windows</dc:creator>
  <cp:lastModifiedBy>Пользователь Windows</cp:lastModifiedBy>
  <cp:revision>19</cp:revision>
  <dcterms:created xsi:type="dcterms:W3CDTF">2020-12-14T10:41:07Z</dcterms:created>
  <dcterms:modified xsi:type="dcterms:W3CDTF">2020-12-15T18:52:46Z</dcterms:modified>
</cp:coreProperties>
</file>